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
  </p:notesMasterIdLst>
  <p:sldIdLst>
    <p:sldId id="296" r:id="rId2"/>
  </p:sldIdLst>
  <p:sldSz cx="49377600" cy="32918400"/>
  <p:notesSz cx="7010400" cy="9296400"/>
  <p:embeddedFontLst>
    <p:embeddedFont>
      <p:font typeface="Aptos Black" panose="020B0004020202020204" pitchFamily="34" charset="0"/>
      <p:bold r:id="rId4"/>
      <p:boldItalic r:id="rId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15576" userDrawn="1">
          <p15:clr>
            <a:srgbClr val="A4A3A4"/>
          </p15:clr>
        </p15:guide>
        <p15:guide id="3" pos="6024" userDrawn="1">
          <p15:clr>
            <a:srgbClr val="A4A3A4"/>
          </p15:clr>
        </p15:guide>
        <p15:guide id="4" pos="264" userDrawn="1">
          <p15:clr>
            <a:srgbClr val="A4A3A4"/>
          </p15:clr>
        </p15:guide>
        <p15:guide id="5" pos="744" userDrawn="1">
          <p15:clr>
            <a:srgbClr val="A4A3A4"/>
          </p15:clr>
        </p15:guide>
        <p15:guide id="6" orient="horz" pos="10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42"/>
    <a:srgbClr val="1A5632"/>
    <a:srgbClr val="90D408"/>
    <a:srgbClr val="FFC72C"/>
    <a:srgbClr val="263238"/>
    <a:srgbClr val="FFFFFF"/>
    <a:srgbClr val="EEEBE9"/>
    <a:srgbClr val="EA4C89"/>
    <a:srgbClr val="FFF59D"/>
    <a:srgbClr val="EFF8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03" autoAdjust="0"/>
    <p:restoredTop sz="95492" autoAdjust="0"/>
  </p:normalViewPr>
  <p:slideViewPr>
    <p:cSldViewPr snapToGrid="0" showGuides="1">
      <p:cViewPr varScale="1">
        <p:scale>
          <a:sx n="15" d="100"/>
          <a:sy n="15" d="100"/>
        </p:scale>
        <p:origin x="2208" y="120"/>
      </p:cViewPr>
      <p:guideLst>
        <p:guide pos="15576"/>
        <p:guide pos="6024"/>
        <p:guide pos="264"/>
        <p:guide pos="744"/>
        <p:guide orient="horz"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font" Target="fonts/font2.fntdata"/><Relationship Id="rId4" Type="http://schemas.openxmlformats.org/officeDocument/2006/relationships/font" Target="fonts/font1.fntdata"/><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D1CB04D-1C75-43E0-9B64-B7DDAA42BB2C}" type="datetimeFigureOut">
              <a:rPr lang="en-US" smtClean="0"/>
              <a:t>8/24/2026</a:t>
            </a:fld>
            <a:endParaRPr lang="en-US" dirty="0"/>
          </a:p>
        </p:txBody>
      </p:sp>
      <p:sp>
        <p:nvSpPr>
          <p:cNvPr id="4" name="Slide Image Placeholder 3"/>
          <p:cNvSpPr>
            <a:spLocks noGrp="1" noRot="1" noChangeAspect="1"/>
          </p:cNvSpPr>
          <p:nvPr>
            <p:ph type="sldImg" idx="2"/>
          </p:nvPr>
        </p:nvSpPr>
        <p:spPr>
          <a:xfrm>
            <a:off x="1152525" y="1162050"/>
            <a:ext cx="470535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26C2670-3342-473C-969D-FDFF399F2050}" type="slidenum">
              <a:rPr lang="en-US" smtClean="0"/>
              <a:t>‹#›</a:t>
            </a:fld>
            <a:endParaRPr lang="en-US" dirty="0"/>
          </a:p>
        </p:txBody>
      </p:sp>
    </p:spTree>
    <p:extLst>
      <p:ext uri="{BB962C8B-B14F-4D97-AF65-F5344CB8AC3E}">
        <p14:creationId xmlns:p14="http://schemas.microsoft.com/office/powerpoint/2010/main" val="831749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nSpc>
                <a:spcPct val="150000"/>
              </a:lnSpc>
            </a:pPr>
            <a:r>
              <a:rPr lang="en-US" b="1" dirty="0"/>
              <a:t>Poster Development Guide</a:t>
            </a:r>
          </a:p>
          <a:p>
            <a:pPr marL="171450" indent="-171450">
              <a:lnSpc>
                <a:spcPct val="150000"/>
              </a:lnSpc>
              <a:buFont typeface="Arial" panose="020B0604020202020204" pitchFamily="34" charset="0"/>
              <a:buChar char="•"/>
            </a:pPr>
            <a:r>
              <a:rPr lang="en-US" b="1" dirty="0"/>
              <a:t>Formatting</a:t>
            </a:r>
            <a:r>
              <a:rPr lang="en-US" b="1" baseline="0" dirty="0"/>
              <a:t> Notes</a:t>
            </a:r>
          </a:p>
          <a:p>
            <a:pPr marL="628650" lvl="1" indent="-171450">
              <a:lnSpc>
                <a:spcPct val="150000"/>
              </a:lnSpc>
              <a:buFont typeface="Arial" panose="020B0604020202020204" pitchFamily="34" charset="0"/>
              <a:buChar char="•"/>
            </a:pPr>
            <a:r>
              <a:rPr lang="en-US" b="1" dirty="0"/>
              <a:t>To Edit</a:t>
            </a:r>
            <a:r>
              <a:rPr lang="en-US" b="1" baseline="0" dirty="0"/>
              <a:t> </a:t>
            </a:r>
            <a:r>
              <a:rPr lang="en-US" b="1" dirty="0"/>
              <a:t>In PowerPoint: </a:t>
            </a:r>
            <a:r>
              <a:rPr lang="en-US" dirty="0"/>
              <a:t>Click View &gt; Guides to make editing easier. Keep text within guides</a:t>
            </a:r>
          </a:p>
          <a:p>
            <a:pPr marL="631908" lvl="1" indent="-174708">
              <a:lnSpc>
                <a:spcPct val="150000"/>
              </a:lnSpc>
              <a:buFont typeface="Arial" panose="020B0604020202020204" pitchFamily="34" charset="0"/>
              <a:buChar char="•"/>
            </a:pPr>
            <a:r>
              <a:rPr lang="en-US" dirty="0"/>
              <a:t>If</a:t>
            </a:r>
            <a:r>
              <a:rPr lang="en-US" baseline="0" dirty="0"/>
              <a:t> you wish, you may change the background colors, but use a </a:t>
            </a:r>
            <a:r>
              <a:rPr lang="en-US" b="1" baseline="0" dirty="0"/>
              <a:t>light color or white for the overall background </a:t>
            </a:r>
            <a:r>
              <a:rPr lang="en-US" baseline="0" dirty="0"/>
              <a:t>of the poster and a </a:t>
            </a:r>
            <a:r>
              <a:rPr lang="en-US" b="1" baseline="0" dirty="0"/>
              <a:t>bold color for the main findings section</a:t>
            </a:r>
          </a:p>
          <a:p>
            <a:pPr marL="631908" lvl="1" indent="-174708">
              <a:lnSpc>
                <a:spcPct val="150000"/>
              </a:lnSpc>
              <a:buFont typeface="Arial" panose="020B0604020202020204" pitchFamily="34" charset="0"/>
              <a:buChar char="•"/>
            </a:pPr>
            <a:r>
              <a:rPr lang="en-US" b="1" dirty="0"/>
              <a:t>Author list</a:t>
            </a:r>
            <a:r>
              <a:rPr lang="en-US" dirty="0"/>
              <a:t>: Don’t split names onto two lines (e.g., “John [line break] Smith”). If that happens, use a new line. </a:t>
            </a:r>
            <a:r>
              <a:rPr lang="en-US" b="1" dirty="0"/>
              <a:t>Bold the name of the presenting author</a:t>
            </a:r>
            <a:r>
              <a:rPr lang="en-US" dirty="0"/>
              <a:t> </a:t>
            </a:r>
          </a:p>
          <a:p>
            <a:pPr marL="631908" lvl="1" indent="-174708">
              <a:lnSpc>
                <a:spcPct val="150000"/>
              </a:lnSpc>
              <a:buFont typeface="Arial" panose="020B0604020202020204" pitchFamily="34" charset="0"/>
              <a:buChar char="•"/>
            </a:pPr>
            <a:r>
              <a:rPr lang="en-US" b="1" dirty="0"/>
              <a:t>Font</a:t>
            </a:r>
            <a:r>
              <a:rPr lang="en-US" b="1" baseline="0" dirty="0"/>
              <a:t> Size: </a:t>
            </a:r>
            <a:r>
              <a:rPr lang="en-US" b="0" dirty="0"/>
              <a:t>Do not drop below </a:t>
            </a:r>
            <a:r>
              <a:rPr lang="en-US" b="1" dirty="0"/>
              <a:t>font size 36 </a:t>
            </a:r>
            <a:r>
              <a:rPr lang="en-US" b="0" dirty="0"/>
              <a:t>in the main</a:t>
            </a:r>
            <a:r>
              <a:rPr lang="en-US" b="0" baseline="0" dirty="0"/>
              <a:t> information sections (</a:t>
            </a:r>
            <a:r>
              <a:rPr lang="en-US" b="0" dirty="0"/>
              <a:t>Background, Methods, Results, Conclusions)</a:t>
            </a:r>
            <a:r>
              <a:rPr lang="en-US" b="1" dirty="0"/>
              <a:t>. </a:t>
            </a:r>
            <a:r>
              <a:rPr lang="en-US" b="0" dirty="0"/>
              <a:t>If you </a:t>
            </a:r>
            <a:r>
              <a:rPr lang="en-US" dirty="0"/>
              <a:t>have extra space, increase the font size,</a:t>
            </a:r>
            <a:r>
              <a:rPr lang="en-US" baseline="0" dirty="0"/>
              <a:t> but maintain some white space to make it easier for attendees to read your text</a:t>
            </a:r>
          </a:p>
          <a:p>
            <a:pPr marL="631908" lvl="1" indent="-174708">
              <a:lnSpc>
                <a:spcPct val="150000"/>
              </a:lnSpc>
              <a:buFont typeface="Arial" panose="020B0604020202020204" pitchFamily="34" charset="0"/>
              <a:buChar char="•"/>
            </a:pPr>
            <a:r>
              <a:rPr lang="en-US" b="1" dirty="0"/>
              <a:t>Use of Color: </a:t>
            </a:r>
            <a:r>
              <a:rPr lang="en-US" b="0" dirty="0"/>
              <a:t>To keep attendees</a:t>
            </a:r>
            <a:r>
              <a:rPr lang="en-US" b="0" baseline="0" dirty="0"/>
              <a:t> focused on your main findings and important details in your graphs and figures, </a:t>
            </a:r>
            <a:r>
              <a:rPr lang="en-US" b="1" baseline="0" dirty="0"/>
              <a:t>d</a:t>
            </a:r>
            <a:r>
              <a:rPr lang="en-US" b="1" dirty="0"/>
              <a:t>o not use color in the sidebars</a:t>
            </a:r>
          </a:p>
          <a:p>
            <a:pPr marL="631908" lvl="1" indent="-174708">
              <a:lnSpc>
                <a:spcPct val="150000"/>
              </a:lnSpc>
              <a:buFont typeface="Arial" panose="020B0604020202020204" pitchFamily="34" charset="0"/>
              <a:buChar char="•"/>
            </a:pPr>
            <a:r>
              <a:rPr lang="en-US" b="1" baseline="0" dirty="0"/>
              <a:t>Print Size: </a:t>
            </a:r>
            <a:r>
              <a:rPr lang="en-US" b="0" baseline="0" dirty="0"/>
              <a:t>Using this template</a:t>
            </a:r>
            <a:r>
              <a:rPr lang="en-US" b="1" baseline="0" dirty="0"/>
              <a:t>, </a:t>
            </a:r>
            <a:r>
              <a:rPr lang="en-US" b="0" baseline="0" dirty="0"/>
              <a:t>the optimal print size is </a:t>
            </a:r>
            <a:r>
              <a:rPr lang="en-US" b="1" baseline="0" dirty="0"/>
              <a:t>54 inches (width) x 36 inches (height) </a:t>
            </a:r>
            <a:r>
              <a:rPr lang="en-US" b="0" u="sng" baseline="0" dirty="0"/>
              <a:t>or</a:t>
            </a:r>
            <a:r>
              <a:rPr lang="en-US" b="1" baseline="0" dirty="0"/>
              <a:t> 60 inches x 40 inches</a:t>
            </a:r>
            <a:r>
              <a:rPr lang="en-US" b="0" baseline="0" dirty="0"/>
              <a:t> (137.2 cm x 91.4 cm or 152.4 cm x 101.6).  Printing the poster in a smaller size may save some cost, but the 54” x 36” size  will maintain the suggested font size and layout in the final printed version of the poster (and maintain the effectiveness of the poster design). </a:t>
            </a:r>
          </a:p>
          <a:p>
            <a:pPr marL="1089108" lvl="2" indent="-174708">
              <a:lnSpc>
                <a:spcPct val="150000"/>
              </a:lnSpc>
              <a:buFont typeface="Arial" panose="020B0604020202020204" pitchFamily="34" charset="0"/>
              <a:buChar char="•"/>
            </a:pPr>
            <a:r>
              <a:rPr lang="en-US" b="0" baseline="0" dirty="0"/>
              <a:t>Poster Board Dimensions: Regardless of whether you use this template, the size of the board for displaying your poster at CROI is 96 inches (width) x 48 inches (height). The maximum size of a poster is 93 inches (width) x 45 inches (height). The minimum size for a poster is 36 inches (width) x 24 inches (height) so attendees can see the poster at a minimum of 10 feet away</a:t>
            </a:r>
          </a:p>
          <a:p>
            <a:pPr marL="174708" indent="-174708">
              <a:lnSpc>
                <a:spcPct val="150000"/>
              </a:lnSpc>
              <a:buFont typeface="Arial" panose="020B0604020202020204" pitchFamily="34" charset="0"/>
              <a:buChar char="•"/>
            </a:pPr>
            <a:r>
              <a:rPr lang="en-US" b="1" baseline="0" dirty="0"/>
              <a:t>Poster Content Requirements</a:t>
            </a:r>
          </a:p>
          <a:p>
            <a:pPr marL="631908" lvl="1" indent="-174708">
              <a:lnSpc>
                <a:spcPct val="150000"/>
              </a:lnSpc>
              <a:buFont typeface="Arial" panose="020B0604020202020204" pitchFamily="34" charset="0"/>
              <a:buChar char="•"/>
            </a:pPr>
            <a:r>
              <a:rPr lang="en-US" b="1" baseline="0" dirty="0"/>
              <a:t>Poster Number</a:t>
            </a:r>
            <a:r>
              <a:rPr lang="en-US" baseline="0" dirty="0"/>
              <a:t>: The poster number should be displayed in the upper right corner (0000 in the template). This is </a:t>
            </a:r>
            <a:r>
              <a:rPr lang="en-US" b="1" baseline="0" dirty="0"/>
              <a:t>not the abstract number you had during submission </a:t>
            </a:r>
            <a:r>
              <a:rPr lang="en-US" baseline="0" dirty="0"/>
              <a:t>but a number you will be assigned and sent to you by email which notes the position of the poster in the poster hall. This number will be sent to you after late-breaking abstracts have been accepted in January</a:t>
            </a:r>
            <a:endParaRPr lang="en-US" dirty="0"/>
          </a:p>
          <a:p>
            <a:pPr marL="631908" marR="0" lvl="1" indent="-174708"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b="1" dirty="0"/>
              <a:t>Poster Title:</a:t>
            </a:r>
            <a:r>
              <a:rPr lang="en-US" b="1" baseline="0" dirty="0"/>
              <a:t> </a:t>
            </a:r>
            <a:r>
              <a:rPr lang="en-US" sz="1200" kern="1200" dirty="0">
                <a:solidFill>
                  <a:schemeClr val="tx1"/>
                </a:solidFill>
                <a:effectLst/>
                <a:latin typeface="+mn-lt"/>
                <a:ea typeface="+mn-ea"/>
                <a:cs typeface="+mn-cs"/>
              </a:rPr>
              <a:t>The title should be the same as the title submitted with the abstract </a:t>
            </a:r>
          </a:p>
          <a:p>
            <a:pPr marL="631908" lvl="1" indent="-174708">
              <a:lnSpc>
                <a:spcPct val="150000"/>
              </a:lnSpc>
              <a:buFont typeface="Arial" panose="020B0604020202020204" pitchFamily="34" charset="0"/>
              <a:buChar char="•"/>
            </a:pPr>
            <a:r>
              <a:rPr lang="en-US" b="1" dirty="0"/>
              <a:t>QR Codes</a:t>
            </a:r>
            <a:r>
              <a:rPr lang="en-US" b="1" baseline="0" dirty="0"/>
              <a:t> are not allowed by CROI</a:t>
            </a:r>
            <a:endParaRPr lang="en-US" dirty="0"/>
          </a:p>
        </p:txBody>
      </p:sp>
      <p:sp>
        <p:nvSpPr>
          <p:cNvPr id="4" name="Slide Number Placeholder 3"/>
          <p:cNvSpPr>
            <a:spLocks noGrp="1"/>
          </p:cNvSpPr>
          <p:nvPr>
            <p:ph type="sldNum" sz="quarter" idx="5"/>
          </p:nvPr>
        </p:nvSpPr>
        <p:spPr/>
        <p:txBody>
          <a:bodyPr/>
          <a:lstStyle/>
          <a:p>
            <a:fld id="{E26C2670-3342-473C-969D-FDFF399F2050}" type="slidenum">
              <a:rPr lang="en-US" smtClean="0"/>
              <a:t>1</a:t>
            </a:fld>
            <a:endParaRPr lang="en-US" dirty="0"/>
          </a:p>
        </p:txBody>
      </p:sp>
    </p:spTree>
    <p:extLst>
      <p:ext uri="{BB962C8B-B14F-4D97-AF65-F5344CB8AC3E}">
        <p14:creationId xmlns:p14="http://schemas.microsoft.com/office/powerpoint/2010/main" val="2110499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703320" y="5387342"/>
            <a:ext cx="4197096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6172200" y="17289782"/>
            <a:ext cx="370332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1601755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42136949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5335848" y="1752600"/>
            <a:ext cx="10647045"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394713" y="1752600"/>
            <a:ext cx="31323915"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3062549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1311104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68995" y="8206749"/>
            <a:ext cx="4258818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3368995" y="22029429"/>
            <a:ext cx="4258818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1055305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394710" y="8763000"/>
            <a:ext cx="209854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4997410" y="8763000"/>
            <a:ext cx="209854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4282151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01141" y="1752607"/>
            <a:ext cx="425881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401147" y="8069582"/>
            <a:ext cx="20889036"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401147" y="12024360"/>
            <a:ext cx="2088903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4997413" y="8069582"/>
            <a:ext cx="20991911"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4997413" y="12024360"/>
            <a:ext cx="20991911"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27383873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3420506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2705658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01142" y="2194560"/>
            <a:ext cx="15925561"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20991911" y="4739647"/>
            <a:ext cx="2499741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01142" y="9875520"/>
            <a:ext cx="15925561"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14463945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01142" y="2194560"/>
            <a:ext cx="15925561"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0991911" y="4739647"/>
            <a:ext cx="2499741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dirty="0"/>
              <a:t>Click icon to add picture</a:t>
            </a:r>
          </a:p>
        </p:txBody>
      </p:sp>
      <p:sp>
        <p:nvSpPr>
          <p:cNvPr id="4" name="Text Placeholder 3"/>
          <p:cNvSpPr>
            <a:spLocks noGrp="1"/>
          </p:cNvSpPr>
          <p:nvPr>
            <p:ph type="body" sz="half" idx="2"/>
          </p:nvPr>
        </p:nvSpPr>
        <p:spPr>
          <a:xfrm>
            <a:off x="3401142" y="9875520"/>
            <a:ext cx="15925561"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3F135061-2F74-46D4-9F8F-C77EF304855D}" type="datetimeFigureOut">
              <a:rPr lang="en-US" smtClean="0"/>
              <a:t>8/24/2026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3FC52CE-B062-47D6-A8CB-AF6B214D1AE5}" type="slidenum">
              <a:rPr lang="en-US" smtClean="0"/>
              <a:t>‹#›</a:t>
            </a:fld>
            <a:endParaRPr lang="en-US" dirty="0"/>
          </a:p>
        </p:txBody>
      </p:sp>
    </p:spTree>
    <p:extLst>
      <p:ext uri="{BB962C8B-B14F-4D97-AF65-F5344CB8AC3E}">
        <p14:creationId xmlns:p14="http://schemas.microsoft.com/office/powerpoint/2010/main" val="620014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394710" y="1752607"/>
            <a:ext cx="425881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394710" y="8763000"/>
            <a:ext cx="425881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394710" y="30510487"/>
            <a:ext cx="1110996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3F135061-2F74-46D4-9F8F-C77EF304855D}" type="datetimeFigureOut">
              <a:rPr lang="en-US" smtClean="0"/>
              <a:t>8/24/2026</a:t>
            </a:fld>
            <a:endParaRPr lang="en-US" dirty="0"/>
          </a:p>
        </p:txBody>
      </p:sp>
      <p:sp>
        <p:nvSpPr>
          <p:cNvPr id="5" name="Footer Placeholder 4"/>
          <p:cNvSpPr>
            <a:spLocks noGrp="1"/>
          </p:cNvSpPr>
          <p:nvPr>
            <p:ph type="ftr" sz="quarter" idx="3"/>
          </p:nvPr>
        </p:nvSpPr>
        <p:spPr>
          <a:xfrm>
            <a:off x="16356330" y="30510487"/>
            <a:ext cx="1666494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4872930" y="30510487"/>
            <a:ext cx="1110996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63FC52CE-B062-47D6-A8CB-AF6B214D1AE5}" type="slidenum">
              <a:rPr lang="en-US" smtClean="0"/>
              <a:t>‹#›</a:t>
            </a:fld>
            <a:endParaRPr lang="en-US" dirty="0"/>
          </a:p>
        </p:txBody>
      </p:sp>
    </p:spTree>
    <p:extLst>
      <p:ext uri="{BB962C8B-B14F-4D97-AF65-F5344CB8AC3E}">
        <p14:creationId xmlns:p14="http://schemas.microsoft.com/office/powerpoint/2010/main" val="23432060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27375108-5180-14A9-1AA5-452F95E15004}"/>
              </a:ext>
            </a:extLst>
          </p:cNvPr>
          <p:cNvSpPr/>
          <p:nvPr/>
        </p:nvSpPr>
        <p:spPr>
          <a:xfrm>
            <a:off x="16486826" y="4919654"/>
            <a:ext cx="16459200" cy="26095212"/>
          </a:xfrm>
          <a:prstGeom prst="rect">
            <a:avLst/>
          </a:prstGeom>
          <a:solidFill>
            <a:srgbClr val="006242"/>
          </a:solidFill>
          <a:ln w="19050" cap="flat" cmpd="sng" algn="ctr">
            <a:noFill/>
            <a:prstDash val="solid"/>
            <a:miter lim="800000"/>
          </a:ln>
          <a:effectLst/>
        </p:spPr>
        <p:txBody>
          <a:bodyPr lIns="457200" rIns="457200" rtlCol="0" anchor="t"/>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28" name="Rectangle 27">
            <a:extLst>
              <a:ext uri="{FF2B5EF4-FFF2-40B4-BE49-F238E27FC236}">
                <a16:creationId xmlns:a16="http://schemas.microsoft.com/office/drawing/2014/main" id="{0498ECD2-92ED-A0E2-2DDC-2792CF84B645}"/>
              </a:ext>
            </a:extLst>
          </p:cNvPr>
          <p:cNvSpPr/>
          <p:nvPr/>
        </p:nvSpPr>
        <p:spPr>
          <a:xfrm>
            <a:off x="0" y="-1348"/>
            <a:ext cx="49377600" cy="3377587"/>
          </a:xfrm>
          <a:prstGeom prst="rect">
            <a:avLst/>
          </a:prstGeom>
          <a:solidFill>
            <a:srgbClr val="006242"/>
          </a:solidFill>
          <a:ln>
            <a:noFil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Aptos" panose="02110004020202020204"/>
              <a:ea typeface="+mn-ea"/>
              <a:cs typeface="+mn-cs"/>
            </a:endParaRPr>
          </a:p>
        </p:txBody>
      </p:sp>
      <p:sp>
        <p:nvSpPr>
          <p:cNvPr id="29" name="TextBox 28">
            <a:extLst>
              <a:ext uri="{FF2B5EF4-FFF2-40B4-BE49-F238E27FC236}">
                <a16:creationId xmlns:a16="http://schemas.microsoft.com/office/drawing/2014/main" id="{D9035E2E-57B3-1996-AA80-E3967AD06430}"/>
              </a:ext>
            </a:extLst>
          </p:cNvPr>
          <p:cNvSpPr txBox="1"/>
          <p:nvPr/>
        </p:nvSpPr>
        <p:spPr>
          <a:xfrm>
            <a:off x="670995" y="17483"/>
            <a:ext cx="28589805" cy="3293209"/>
          </a:xfrm>
          <a:prstGeom prst="rect">
            <a:avLst/>
          </a:prstGeom>
          <a:noFill/>
        </p:spPr>
        <p:txBody>
          <a:bodyPr wrap="square" lIns="0" rtlCol="0">
            <a:spAutoFit/>
          </a:bodyPr>
          <a:lstStyle/>
          <a:p>
            <a:pPr defTabSz="914400"/>
            <a:r>
              <a:rPr lang="en-US" sz="10400" b="1" dirty="0">
                <a:solidFill>
                  <a:srgbClr val="FFFFFF"/>
                </a:solidFill>
                <a:latin typeface="Aptos Black" panose="020B0004020202020204" pitchFamily="34" charset="0"/>
              </a:rPr>
              <a:t>Neighborhood Deprivation and HIV Retention-in-Care in a Southern Metropolitan Setting</a:t>
            </a:r>
          </a:p>
        </p:txBody>
      </p:sp>
      <p:sp>
        <p:nvSpPr>
          <p:cNvPr id="32" name="TextBox 31">
            <a:extLst>
              <a:ext uri="{FF2B5EF4-FFF2-40B4-BE49-F238E27FC236}">
                <a16:creationId xmlns:a16="http://schemas.microsoft.com/office/drawing/2014/main" id="{09242D53-9CC0-2A14-ABD2-9F125A5A3C77}"/>
              </a:ext>
            </a:extLst>
          </p:cNvPr>
          <p:cNvSpPr txBox="1"/>
          <p:nvPr/>
        </p:nvSpPr>
        <p:spPr>
          <a:xfrm>
            <a:off x="33488349" y="15333288"/>
            <a:ext cx="5943600" cy="9664184"/>
          </a:xfrm>
          <a:prstGeom prst="rect">
            <a:avLst/>
          </a:prstGeom>
          <a:noFill/>
        </p:spPr>
        <p:txBody>
          <a:bodyPr wrap="square" lIns="137160" rIns="137160" rtlCol="0">
            <a:spAutoFit/>
          </a:bodyPr>
          <a:lstStyle/>
          <a:p>
            <a:pPr algn="just" defTabSz="914400">
              <a:spcAft>
                <a:spcPts val="1200"/>
              </a:spcAft>
            </a:pPr>
            <a:r>
              <a:rPr lang="en-US" sz="6000" b="1" dirty="0">
                <a:solidFill>
                  <a:srgbClr val="006242"/>
                </a:solidFill>
                <a:latin typeface="Aptos Black" panose="020B0004020202020204" pitchFamily="34" charset="0"/>
              </a:rPr>
              <a:t>Results</a:t>
            </a:r>
            <a:endParaRPr lang="en-US" sz="4000" b="1" dirty="0">
              <a:solidFill>
                <a:srgbClr val="006242"/>
              </a:solidFill>
              <a:latin typeface="Aptos Black" panose="020B0004020202020204" pitchFamily="34" charset="0"/>
            </a:endParaRPr>
          </a:p>
          <a:p>
            <a:pPr marL="411163" indent="-411163" algn="just">
              <a:spcAft>
                <a:spcPts val="600"/>
              </a:spcAft>
              <a:buFont typeface="Wingdings" panose="05000000000000000000" pitchFamily="2" charset="2"/>
              <a:buChar char="§"/>
            </a:pPr>
            <a:r>
              <a:rPr lang="en-US" sz="3800" dirty="0">
                <a:latin typeface="Aptos" panose="020B0004020202020204" pitchFamily="34" charset="0"/>
              </a:rPr>
              <a:t>Total, N =3,692</a:t>
            </a:r>
          </a:p>
          <a:p>
            <a:pPr marL="411163" indent="-411163" algn="just">
              <a:spcAft>
                <a:spcPts val="600"/>
              </a:spcAft>
              <a:buFont typeface="Wingdings" panose="05000000000000000000" pitchFamily="2" charset="2"/>
              <a:buChar char="§"/>
            </a:pPr>
            <a:r>
              <a:rPr lang="en-US" sz="3800" dirty="0">
                <a:latin typeface="Aptos" panose="020B0004020202020204" pitchFamily="34" charset="0"/>
              </a:rPr>
              <a:t>The cohort consisted mostly of young Black men (&lt;50 years) and diagnosed with HIV from 2010 to 2015</a:t>
            </a:r>
          </a:p>
          <a:p>
            <a:pPr marL="411163" indent="-411163" algn="just">
              <a:spcAft>
                <a:spcPts val="600"/>
              </a:spcAft>
              <a:buFont typeface="Wingdings" panose="05000000000000000000" pitchFamily="2" charset="2"/>
              <a:buChar char="§"/>
            </a:pPr>
            <a:r>
              <a:rPr lang="en-US" sz="3800" dirty="0">
                <a:latin typeface="Aptos" panose="020B0004020202020204" pitchFamily="34" charset="0"/>
              </a:rPr>
              <a:t>36.7% (n = 1,356) live in highly disadvantaged  neighborhoods (ADI ≥ 9)</a:t>
            </a:r>
          </a:p>
          <a:p>
            <a:pPr marL="411163" indent="-411163" algn="just">
              <a:spcAft>
                <a:spcPts val="600"/>
              </a:spcAft>
              <a:buFont typeface="Wingdings" panose="05000000000000000000" pitchFamily="2" charset="2"/>
              <a:buChar char="§"/>
            </a:pPr>
            <a:r>
              <a:rPr lang="en-US" sz="3800" dirty="0">
                <a:latin typeface="Aptos" panose="020B0004020202020204" pitchFamily="34" charset="0"/>
              </a:rPr>
              <a:t>33.8% (n = 1,247) were previously established in HIV care</a:t>
            </a:r>
          </a:p>
          <a:p>
            <a:pPr marL="411163" indent="-411163" algn="just">
              <a:spcAft>
                <a:spcPts val="600"/>
              </a:spcAft>
              <a:buFont typeface="Wingdings" panose="05000000000000000000" pitchFamily="2" charset="2"/>
              <a:buChar char="§"/>
            </a:pPr>
            <a:r>
              <a:rPr lang="en-US" sz="3800" dirty="0">
                <a:latin typeface="Aptos" panose="020B0004020202020204" pitchFamily="34" charset="0"/>
              </a:rPr>
              <a:t>66.2% (n = 2,445) were newly established in care</a:t>
            </a:r>
          </a:p>
        </p:txBody>
      </p:sp>
      <p:sp>
        <p:nvSpPr>
          <p:cNvPr id="34" name="TextBox 33">
            <a:extLst>
              <a:ext uri="{FF2B5EF4-FFF2-40B4-BE49-F238E27FC236}">
                <a16:creationId xmlns:a16="http://schemas.microsoft.com/office/drawing/2014/main" id="{81DC9B95-6040-CB7B-51E9-9299090CBD2B}"/>
              </a:ext>
            </a:extLst>
          </p:cNvPr>
          <p:cNvSpPr txBox="1"/>
          <p:nvPr/>
        </p:nvSpPr>
        <p:spPr>
          <a:xfrm>
            <a:off x="471013" y="4919654"/>
            <a:ext cx="15544800" cy="4678204"/>
          </a:xfrm>
          <a:prstGeom prst="rect">
            <a:avLst/>
          </a:prstGeom>
          <a:noFill/>
        </p:spPr>
        <p:txBody>
          <a:bodyPr wrap="square" lIns="137160" rIns="137160" rtlCol="0">
            <a:spAutoFit/>
          </a:bodyPr>
          <a:lstStyle/>
          <a:p>
            <a:pPr algn="just" defTabSz="914400">
              <a:spcAft>
                <a:spcPts val="1200"/>
              </a:spcAft>
            </a:pPr>
            <a:r>
              <a:rPr lang="en-US" sz="6000" b="1" dirty="0">
                <a:solidFill>
                  <a:srgbClr val="006242"/>
                </a:solidFill>
                <a:latin typeface="Aptos Black" panose="020B0004020202020204" pitchFamily="34" charset="0"/>
              </a:rPr>
              <a:t>Background</a:t>
            </a:r>
            <a:endParaRPr lang="en-US" sz="7200" b="1" dirty="0">
              <a:solidFill>
                <a:srgbClr val="006242"/>
              </a:solidFill>
              <a:latin typeface="Aptos Black" panose="020B0004020202020204" pitchFamily="34" charset="0"/>
            </a:endParaRPr>
          </a:p>
          <a:p>
            <a:pPr algn="just" defTabSz="914400">
              <a:spcAft>
                <a:spcPts val="600"/>
              </a:spcAft>
            </a:pPr>
            <a:r>
              <a:rPr lang="en-US" sz="3800" dirty="0">
                <a:latin typeface="Aptos" panose="02110004020202020204"/>
              </a:rPr>
              <a:t>The environment in which people with HIV (PWH) reside plays a complex and influential role in shaping outcomes along the HIV Care Continuum. In this study, we investigated the </a:t>
            </a:r>
            <a:r>
              <a:rPr lang="en-US" sz="3800" b="1" dirty="0">
                <a:latin typeface="Aptos" panose="02110004020202020204"/>
              </a:rPr>
              <a:t>Area Deprivation Index (ADI)</a:t>
            </a:r>
            <a:r>
              <a:rPr lang="en-US" sz="3800" dirty="0">
                <a:latin typeface="Aptos" panose="02110004020202020204"/>
              </a:rPr>
              <a:t>—a comprehensive metric of neighborhood-level disadvantage which ranks geographic areas based on cumulative socioeconomic adversity—as </a:t>
            </a:r>
            <a:r>
              <a:rPr lang="en-US" sz="3800" b="1" dirty="0">
                <a:latin typeface="Aptos" panose="02110004020202020204"/>
              </a:rPr>
              <a:t>a potential determinant of retention-in-care (RiC) among PWH.</a:t>
            </a:r>
          </a:p>
        </p:txBody>
      </p:sp>
      <p:sp>
        <p:nvSpPr>
          <p:cNvPr id="38" name="TextBox 37">
            <a:extLst>
              <a:ext uri="{FF2B5EF4-FFF2-40B4-BE49-F238E27FC236}">
                <a16:creationId xmlns:a16="http://schemas.microsoft.com/office/drawing/2014/main" id="{1EC4515E-09DE-C860-1757-BAB1C0A54F85}"/>
              </a:ext>
            </a:extLst>
          </p:cNvPr>
          <p:cNvSpPr txBox="1"/>
          <p:nvPr/>
        </p:nvSpPr>
        <p:spPr>
          <a:xfrm>
            <a:off x="-3335216" y="17147777"/>
            <a:ext cx="1551554" cy="600164"/>
          </a:xfrm>
          <a:prstGeom prst="rect">
            <a:avLst/>
          </a:prstGeom>
          <a:noFill/>
        </p:spPr>
        <p:txBody>
          <a:bodyPr wrap="square" lIns="137160" rIns="137160" rtlCol="0">
            <a:spAutoFit/>
          </a:bodyPr>
          <a:lstStyle/>
          <a:p>
            <a:pPr algn="r" defTabSz="914400"/>
            <a:r>
              <a:rPr lang="en-US" sz="1100" b="1" dirty="0">
                <a:solidFill>
                  <a:srgbClr val="FFFFFF"/>
                </a:solidFill>
                <a:latin typeface="Aptos" panose="02110004020202020204"/>
              </a:rPr>
              <a:t>Submission ID </a:t>
            </a:r>
          </a:p>
          <a:p>
            <a:pPr algn="r" defTabSz="914400"/>
            <a:r>
              <a:rPr lang="en-US" sz="1100" b="1" dirty="0">
                <a:solidFill>
                  <a:srgbClr val="FFFFFF"/>
                </a:solidFill>
                <a:latin typeface="Aptos" panose="02110004020202020204"/>
              </a:rPr>
              <a:t>2121565</a:t>
            </a:r>
          </a:p>
          <a:p>
            <a:pPr algn="just" defTabSz="914400"/>
            <a:endParaRPr lang="en-US" sz="1100" b="1" dirty="0">
              <a:solidFill>
                <a:srgbClr val="FFFFFF"/>
              </a:solidFill>
              <a:latin typeface="Aptos" panose="02110004020202020204"/>
            </a:endParaRPr>
          </a:p>
        </p:txBody>
      </p:sp>
      <p:sp>
        <p:nvSpPr>
          <p:cNvPr id="39" name="TextBox 38">
            <a:extLst>
              <a:ext uri="{FF2B5EF4-FFF2-40B4-BE49-F238E27FC236}">
                <a16:creationId xmlns:a16="http://schemas.microsoft.com/office/drawing/2014/main" id="{3D136D69-5F10-19C2-1F3D-366727ECD61D}"/>
              </a:ext>
            </a:extLst>
          </p:cNvPr>
          <p:cNvSpPr txBox="1"/>
          <p:nvPr/>
        </p:nvSpPr>
        <p:spPr>
          <a:xfrm>
            <a:off x="33488349" y="25143383"/>
            <a:ext cx="15270480" cy="7709803"/>
          </a:xfrm>
          <a:prstGeom prst="rect">
            <a:avLst/>
          </a:prstGeom>
          <a:noFill/>
        </p:spPr>
        <p:txBody>
          <a:bodyPr wrap="square" lIns="137160" rIns="137160" rtlCol="0">
            <a:spAutoFit/>
          </a:bodyPr>
          <a:lstStyle/>
          <a:p>
            <a:pPr algn="just">
              <a:spcAft>
                <a:spcPts val="1200"/>
              </a:spcAft>
            </a:pPr>
            <a:r>
              <a:rPr lang="en-US" sz="6000" b="1" dirty="0">
                <a:solidFill>
                  <a:srgbClr val="006242"/>
                </a:solidFill>
                <a:latin typeface="Aptos Black" panose="020B0004020202020204" pitchFamily="34" charset="0"/>
              </a:rPr>
              <a:t>Regression Analysis</a:t>
            </a:r>
          </a:p>
          <a:p>
            <a:pPr algn="just">
              <a:spcAft>
                <a:spcPts val="1200"/>
              </a:spcAft>
            </a:pPr>
            <a:r>
              <a:rPr lang="en-US" sz="3800" b="1" dirty="0">
                <a:latin typeface="Aptos" panose="020B0004020202020204" pitchFamily="34" charset="0"/>
              </a:rPr>
              <a:t>Previously established PWH (Table 1)</a:t>
            </a:r>
          </a:p>
          <a:p>
            <a:pPr lvl="1" indent="-411163" algn="just">
              <a:spcAft>
                <a:spcPts val="1200"/>
              </a:spcAft>
              <a:buFont typeface="Wingdings" panose="05000000000000000000" pitchFamily="2" charset="2"/>
              <a:buChar char="§"/>
            </a:pPr>
            <a:r>
              <a:rPr lang="en-US" sz="3800" dirty="0">
                <a:latin typeface="Aptos" panose="020B0004020202020204" pitchFamily="34" charset="0"/>
              </a:rPr>
              <a:t>ADI was not significantly associated with RiC (p = .66)</a:t>
            </a:r>
          </a:p>
          <a:p>
            <a:pPr algn="just">
              <a:spcAft>
                <a:spcPts val="1200"/>
              </a:spcAft>
            </a:pPr>
            <a:r>
              <a:rPr lang="en-US" sz="3800" b="1" dirty="0">
                <a:latin typeface="Aptos" panose="020B0004020202020204" pitchFamily="34" charset="0"/>
              </a:rPr>
              <a:t>Newly established PWH (Table 1)</a:t>
            </a:r>
          </a:p>
          <a:p>
            <a:pPr lvl="1" indent="-411163" algn="just">
              <a:buFont typeface="Wingdings" panose="05000000000000000000" pitchFamily="2" charset="2"/>
              <a:buChar char="§"/>
            </a:pPr>
            <a:r>
              <a:rPr lang="en-US" sz="3800" dirty="0">
                <a:latin typeface="Aptos" panose="020B0004020202020204" pitchFamily="34" charset="0"/>
              </a:rPr>
              <a:t>ADI was significantly associated with RiC (p = .0068)</a:t>
            </a:r>
          </a:p>
          <a:p>
            <a:pPr lvl="1" indent="-411163" algn="just">
              <a:spcAft>
                <a:spcPts val="1200"/>
              </a:spcAft>
              <a:buFont typeface="Wingdings" panose="05000000000000000000" pitchFamily="2" charset="2"/>
              <a:buChar char="§"/>
            </a:pPr>
            <a:r>
              <a:rPr lang="en-US" sz="3800" dirty="0">
                <a:latin typeface="Aptos" panose="020B0004020202020204" pitchFamily="34" charset="0"/>
              </a:rPr>
              <a:t>PWH in highly disadvantaged neighborhoods were significantly less likely to be retained in care, compared to Low ADI (aOR: 0.55; 95% CI: 0.37, 0.82)</a:t>
            </a:r>
          </a:p>
          <a:p>
            <a:pPr marL="0" lvl="1" algn="just">
              <a:spcAft>
                <a:spcPts val="1200"/>
              </a:spcAft>
            </a:pPr>
            <a:r>
              <a:rPr lang="en-US" sz="3800" dirty="0">
                <a:latin typeface="Aptos" panose="020B0004020202020204" pitchFamily="34" charset="0"/>
              </a:rPr>
              <a:t>Regardless of patient status at initial clinic visit, age was a significant predictor of RiC (both p &lt;.001) and PWH ≥50 years were more likely to be RiC</a:t>
            </a:r>
          </a:p>
        </p:txBody>
      </p:sp>
      <p:sp>
        <p:nvSpPr>
          <p:cNvPr id="41" name="Rectangle 40">
            <a:extLst>
              <a:ext uri="{FF2B5EF4-FFF2-40B4-BE49-F238E27FC236}">
                <a16:creationId xmlns:a16="http://schemas.microsoft.com/office/drawing/2014/main" id="{2576A893-611D-76B0-BF0E-04457D4DEE49}"/>
              </a:ext>
            </a:extLst>
          </p:cNvPr>
          <p:cNvSpPr/>
          <p:nvPr/>
        </p:nvSpPr>
        <p:spPr>
          <a:xfrm>
            <a:off x="16975963" y="31014866"/>
            <a:ext cx="16385826" cy="1477328"/>
          </a:xfrm>
          <a:prstGeom prst="rect">
            <a:avLst/>
          </a:prstGeom>
        </p:spPr>
        <p:txBody>
          <a:bodyPr wrap="square">
            <a:spAutoFit/>
          </a:bodyPr>
          <a:lstStyle/>
          <a:p>
            <a:pPr algn="just"/>
            <a:r>
              <a:rPr lang="en-US" sz="3000" dirty="0">
                <a:latin typeface="Aptos" panose="020B0004020202020204" pitchFamily="34" charset="0"/>
                <a:cs typeface="Arial" panose="020B0604020202020204" pitchFamily="34" charset="0"/>
              </a:rPr>
              <a:t>1. Department of Medicine, The University of Alabama at Birmingham, Birmingham, AL</a:t>
            </a:r>
          </a:p>
          <a:p>
            <a:pPr algn="just"/>
            <a:r>
              <a:rPr lang="en-US" sz="3000" dirty="0">
                <a:latin typeface="Aptos" panose="020B0004020202020204" pitchFamily="34" charset="0"/>
                <a:cs typeface="Arial" panose="020B0604020202020204" pitchFamily="34" charset="0"/>
              </a:rPr>
              <a:t>2. Department of Social Work, The University of Alabama at Birmingham, Birmingham, AL</a:t>
            </a:r>
          </a:p>
          <a:p>
            <a:pPr algn="just"/>
            <a:r>
              <a:rPr lang="en-US" sz="3000" dirty="0">
                <a:latin typeface="Aptos" panose="020B0004020202020204" pitchFamily="34" charset="0"/>
                <a:cs typeface="Arial" panose="020B0604020202020204" pitchFamily="34" charset="0"/>
              </a:rPr>
              <a:t>3. School of Social Work, Tulane University, New Orleans, LA</a:t>
            </a:r>
          </a:p>
        </p:txBody>
      </p:sp>
      <p:sp>
        <p:nvSpPr>
          <p:cNvPr id="48" name="TextBox 47">
            <a:extLst>
              <a:ext uri="{FF2B5EF4-FFF2-40B4-BE49-F238E27FC236}">
                <a16:creationId xmlns:a16="http://schemas.microsoft.com/office/drawing/2014/main" id="{DB2DADB2-693C-8C54-60DF-5D3749B5CE68}"/>
              </a:ext>
            </a:extLst>
          </p:cNvPr>
          <p:cNvSpPr txBox="1"/>
          <p:nvPr/>
        </p:nvSpPr>
        <p:spPr>
          <a:xfrm>
            <a:off x="471013" y="21006138"/>
            <a:ext cx="15544800" cy="11380038"/>
          </a:xfrm>
          <a:prstGeom prst="rect">
            <a:avLst/>
          </a:prstGeom>
          <a:noFill/>
        </p:spPr>
        <p:txBody>
          <a:bodyPr wrap="square" lIns="137160" rIns="137160" rtlCol="0">
            <a:spAutoFit/>
          </a:bodyPr>
          <a:lstStyle/>
          <a:p>
            <a:pPr algn="just" defTabSz="914400">
              <a:spcAft>
                <a:spcPts val="1200"/>
              </a:spcAft>
            </a:pPr>
            <a:r>
              <a:rPr lang="en-US" sz="6000" b="1" dirty="0">
                <a:solidFill>
                  <a:srgbClr val="006242"/>
                </a:solidFill>
                <a:latin typeface="Aptos Black" panose="020B0004020202020204" pitchFamily="34" charset="0"/>
              </a:rPr>
              <a:t>Methods</a:t>
            </a:r>
            <a:endParaRPr lang="en-US" sz="7200" b="1" dirty="0">
              <a:solidFill>
                <a:srgbClr val="006242"/>
              </a:solidFill>
              <a:latin typeface="Aptos Black" panose="020B0004020202020204" pitchFamily="34" charset="0"/>
            </a:endParaRPr>
          </a:p>
          <a:p>
            <a:pPr marL="571500" indent="-571500" algn="just" defTabSz="914400">
              <a:spcAft>
                <a:spcPts val="300"/>
              </a:spcAft>
              <a:buFont typeface="Wingdings" panose="05000000000000000000" pitchFamily="2" charset="2"/>
              <a:buChar char="§"/>
            </a:pPr>
            <a:r>
              <a:rPr lang="en-US" sz="3800" dirty="0">
                <a:solidFill>
                  <a:srgbClr val="000000"/>
                </a:solidFill>
                <a:latin typeface="Aptos" panose="02110004020202020204"/>
              </a:rPr>
              <a:t>Observational cohort of PWH who:</a:t>
            </a:r>
          </a:p>
          <a:p>
            <a:pPr marL="1028700" lvl="1" indent="-571500" algn="just" defTabSz="914400">
              <a:spcAft>
                <a:spcPts val="300"/>
              </a:spcAft>
              <a:buFont typeface="Wingdings" panose="05000000000000000000" pitchFamily="2" charset="2"/>
              <a:buChar char="§"/>
            </a:pPr>
            <a:r>
              <a:rPr lang="en-US" sz="3800" dirty="0">
                <a:solidFill>
                  <a:srgbClr val="000000"/>
                </a:solidFill>
                <a:latin typeface="Aptos" panose="02110004020202020204"/>
              </a:rPr>
              <a:t>Initiated HIV care between 2010 and 2022 at a university-affiliated clinic</a:t>
            </a:r>
          </a:p>
          <a:p>
            <a:pPr marL="1028700" lvl="1" indent="-571500" algn="just" defTabSz="914400">
              <a:spcAft>
                <a:spcPts val="300"/>
              </a:spcAft>
              <a:buFont typeface="Wingdings" panose="05000000000000000000" pitchFamily="2" charset="2"/>
              <a:buChar char="§"/>
            </a:pPr>
            <a:r>
              <a:rPr lang="en-US" sz="3800" dirty="0">
                <a:solidFill>
                  <a:srgbClr val="000000"/>
                </a:solidFill>
                <a:latin typeface="Aptos" panose="02110004020202020204"/>
              </a:rPr>
              <a:t>Live within the Birmingham, Alabama Metropolitan Statistical Area (BMSA)</a:t>
            </a:r>
          </a:p>
          <a:p>
            <a:pPr marL="571500" indent="-571500" algn="just" defTabSz="914400">
              <a:spcAft>
                <a:spcPts val="300"/>
              </a:spcAft>
              <a:buFont typeface="Wingdings" panose="05000000000000000000" pitchFamily="2" charset="2"/>
              <a:buChar char="§"/>
            </a:pPr>
            <a:r>
              <a:rPr lang="en-US" sz="3800" b="1" dirty="0">
                <a:solidFill>
                  <a:srgbClr val="000000"/>
                </a:solidFill>
                <a:latin typeface="Aptos" panose="02110004020202020204"/>
              </a:rPr>
              <a:t>Neighborhood disadvantage was assessed using ADI</a:t>
            </a:r>
            <a:r>
              <a:rPr lang="en-US" sz="3800" dirty="0">
                <a:solidFill>
                  <a:srgbClr val="000000"/>
                </a:solidFill>
                <a:latin typeface="Aptos" panose="02110004020202020204"/>
              </a:rPr>
              <a:t>, which ranks disadvantage of Alabama census block groups on a scale from 1 (least) to 10 (most), operationalized as tertiles (1-2 Low, 3-8 Intermediate, 9-10 High)</a:t>
            </a:r>
          </a:p>
          <a:p>
            <a:pPr marL="571500" indent="-571500" algn="just" defTabSz="914400">
              <a:spcAft>
                <a:spcPts val="300"/>
              </a:spcAft>
              <a:buFont typeface="Wingdings" panose="05000000000000000000" pitchFamily="2" charset="2"/>
              <a:buChar char="§"/>
            </a:pPr>
            <a:r>
              <a:rPr lang="en-US" sz="3800" dirty="0">
                <a:solidFill>
                  <a:srgbClr val="000000"/>
                </a:solidFill>
                <a:latin typeface="Aptos" panose="02110004020202020204"/>
              </a:rPr>
              <a:t>RiC, defined as completing at least two HIV care visits, ≥90 days apart, within 12-months of their initial clinic visit</a:t>
            </a:r>
          </a:p>
          <a:p>
            <a:pPr marL="571500" indent="-571500" algn="just" defTabSz="914400">
              <a:spcAft>
                <a:spcPts val="300"/>
              </a:spcAft>
              <a:buFont typeface="Wingdings" panose="05000000000000000000" pitchFamily="2" charset="2"/>
              <a:buChar char="§"/>
            </a:pPr>
            <a:r>
              <a:rPr lang="en-US" sz="3800" dirty="0">
                <a:solidFill>
                  <a:srgbClr val="000000"/>
                </a:solidFill>
                <a:latin typeface="Aptos" panose="02110004020202020204"/>
              </a:rPr>
              <a:t>Statistical Analysis: </a:t>
            </a:r>
          </a:p>
          <a:p>
            <a:pPr marL="1028700" lvl="1" indent="-571500" algn="just" defTabSz="914400">
              <a:spcAft>
                <a:spcPts val="300"/>
              </a:spcAft>
              <a:buFont typeface="Wingdings" panose="05000000000000000000" pitchFamily="2" charset="2"/>
              <a:buChar char="§"/>
            </a:pPr>
            <a:r>
              <a:rPr lang="en-US" sz="3800" dirty="0">
                <a:solidFill>
                  <a:srgbClr val="000000"/>
                </a:solidFill>
                <a:latin typeface="Aptos" panose="02110004020202020204"/>
              </a:rPr>
              <a:t>Logistic regression via GEE, accounting for clustering at the census block group level</a:t>
            </a:r>
          </a:p>
          <a:p>
            <a:pPr marL="1028700" lvl="1" indent="-571500" algn="just" defTabSz="914400">
              <a:spcAft>
                <a:spcPts val="300"/>
              </a:spcAft>
              <a:buFont typeface="Wingdings" panose="05000000000000000000" pitchFamily="2" charset="2"/>
              <a:buChar char="§"/>
            </a:pPr>
            <a:r>
              <a:rPr lang="en-US" sz="3800" b="1" dirty="0">
                <a:solidFill>
                  <a:srgbClr val="000000"/>
                </a:solidFill>
                <a:latin typeface="Aptos" panose="02110004020202020204"/>
              </a:rPr>
              <a:t>Stratified by patient status at initial clinic visit: previously established </a:t>
            </a:r>
            <a:r>
              <a:rPr lang="en-US" sz="3800" dirty="0">
                <a:solidFill>
                  <a:srgbClr val="000000"/>
                </a:solidFill>
                <a:latin typeface="Aptos" panose="02110004020202020204"/>
              </a:rPr>
              <a:t>(virally suppressed, VL&lt;200 copies/mL, at initial visit)</a:t>
            </a:r>
            <a:r>
              <a:rPr lang="en-US" sz="3800" b="1" dirty="0">
                <a:solidFill>
                  <a:srgbClr val="000000"/>
                </a:solidFill>
                <a:latin typeface="Aptos" panose="02110004020202020204"/>
              </a:rPr>
              <a:t> or newly established </a:t>
            </a:r>
            <a:r>
              <a:rPr lang="en-US" sz="3800" dirty="0">
                <a:solidFill>
                  <a:srgbClr val="000000"/>
                </a:solidFill>
                <a:latin typeface="Aptos" panose="02110004020202020204"/>
              </a:rPr>
              <a:t>(viremic at initial visit)</a:t>
            </a:r>
          </a:p>
        </p:txBody>
      </p:sp>
      <p:sp>
        <p:nvSpPr>
          <p:cNvPr id="49" name="TextBox 48">
            <a:extLst>
              <a:ext uri="{FF2B5EF4-FFF2-40B4-BE49-F238E27FC236}">
                <a16:creationId xmlns:a16="http://schemas.microsoft.com/office/drawing/2014/main" id="{678ADF4D-FC44-27A1-F227-3F25FA24C4E2}"/>
              </a:ext>
            </a:extLst>
          </p:cNvPr>
          <p:cNvSpPr txBox="1"/>
          <p:nvPr/>
        </p:nvSpPr>
        <p:spPr>
          <a:xfrm flipH="1">
            <a:off x="671959" y="10128080"/>
            <a:ext cx="15177454" cy="677108"/>
          </a:xfrm>
          <a:prstGeom prst="rect">
            <a:avLst/>
          </a:prstGeom>
          <a:noFill/>
        </p:spPr>
        <p:txBody>
          <a:bodyPr wrap="square" rtlCol="0">
            <a:spAutoFit/>
          </a:bodyPr>
          <a:lstStyle/>
          <a:p>
            <a:r>
              <a:rPr lang="en-US" sz="3800" b="1" dirty="0">
                <a:solidFill>
                  <a:srgbClr val="263238"/>
                </a:solidFill>
                <a:latin typeface="Aptos" panose="020B0004020202020204" pitchFamily="34" charset="0"/>
                <a:ea typeface="Calibri" panose="020F0502020204030204" pitchFamily="34" charset="0"/>
                <a:cs typeface="Calibri" panose="020F0502020204030204" pitchFamily="34" charset="0"/>
              </a:rPr>
              <a:t>Figure 1.  </a:t>
            </a:r>
            <a:r>
              <a:rPr lang="en-US" sz="3800" dirty="0">
                <a:latin typeface="Aptos" panose="020B0004020202020204" pitchFamily="34" charset="0"/>
                <a:ea typeface="Calibri" panose="020F0502020204030204" pitchFamily="34" charset="0"/>
                <a:cs typeface="Calibri" panose="020F0502020204030204" pitchFamily="34" charset="0"/>
              </a:rPr>
              <a:t>Area Deprivation Index, Birmingham, AL, USA</a:t>
            </a:r>
          </a:p>
        </p:txBody>
      </p:sp>
      <p:sp>
        <p:nvSpPr>
          <p:cNvPr id="20" name="Rectangle 19">
            <a:extLst>
              <a:ext uri="{FF2B5EF4-FFF2-40B4-BE49-F238E27FC236}">
                <a16:creationId xmlns:a16="http://schemas.microsoft.com/office/drawing/2014/main" id="{6BA4CF46-E210-4322-91D1-2A41779F64E4}"/>
              </a:ext>
            </a:extLst>
          </p:cNvPr>
          <p:cNvSpPr/>
          <p:nvPr/>
        </p:nvSpPr>
        <p:spPr>
          <a:xfrm>
            <a:off x="532248" y="3595757"/>
            <a:ext cx="42121215" cy="1015663"/>
          </a:xfrm>
          <a:prstGeom prst="rect">
            <a:avLst/>
          </a:prstGeom>
        </p:spPr>
        <p:txBody>
          <a:bodyPr wrap="square">
            <a:spAutoFit/>
          </a:bodyPr>
          <a:lstStyle/>
          <a:p>
            <a:r>
              <a:rPr lang="en-US" sz="6000" b="1" dirty="0">
                <a:latin typeface="Aptos" panose="020B0004020202020204" pitchFamily="34" charset="0"/>
                <a:cs typeface="Arial" panose="020B0604020202020204" pitchFamily="34" charset="0"/>
              </a:rPr>
              <a:t>John R. Bassler</a:t>
            </a:r>
            <a:r>
              <a:rPr lang="en-US" sz="6000" baseline="30000" dirty="0">
                <a:latin typeface="Aptos" panose="020B0004020202020204" pitchFamily="34" charset="0"/>
                <a:cs typeface="Arial" panose="020B0604020202020204" pitchFamily="34" charset="0"/>
              </a:rPr>
              <a:t> 1</a:t>
            </a:r>
            <a:r>
              <a:rPr lang="en-US" sz="6000" dirty="0">
                <a:latin typeface="Aptos" panose="020B0004020202020204" pitchFamily="34" charset="0"/>
                <a:cs typeface="Arial" panose="020B0604020202020204" pitchFamily="34" charset="0"/>
              </a:rPr>
              <a:t>, Yookyong Lee </a:t>
            </a:r>
            <a:r>
              <a:rPr lang="en-US" sz="6000" baseline="30000" dirty="0">
                <a:latin typeface="Aptos" panose="020B0004020202020204" pitchFamily="34" charset="0"/>
                <a:cs typeface="Arial" panose="020B0604020202020204" pitchFamily="34" charset="0"/>
              </a:rPr>
              <a:t>2</a:t>
            </a:r>
            <a:r>
              <a:rPr lang="en-US" sz="6000" dirty="0">
                <a:latin typeface="Aptos" panose="020B0004020202020204" pitchFamily="34" charset="0"/>
                <a:cs typeface="Arial" panose="020B0604020202020204" pitchFamily="34" charset="0"/>
              </a:rPr>
              <a:t>, Dylan B. Yates </a:t>
            </a:r>
            <a:r>
              <a:rPr lang="en-US" sz="6000" baseline="30000" dirty="0">
                <a:latin typeface="Aptos" panose="020B0004020202020204" pitchFamily="34" charset="0"/>
                <a:cs typeface="Arial" panose="020B0604020202020204" pitchFamily="34" charset="0"/>
              </a:rPr>
              <a:t>3</a:t>
            </a:r>
            <a:r>
              <a:rPr lang="en-US" sz="6000" dirty="0">
                <a:latin typeface="Aptos" panose="020B0004020202020204" pitchFamily="34" charset="0"/>
                <a:cs typeface="Arial" panose="020B0604020202020204" pitchFamily="34" charset="0"/>
              </a:rPr>
              <a:t>, Audrey Hai </a:t>
            </a:r>
            <a:r>
              <a:rPr lang="en-US" sz="6000" baseline="30000" dirty="0">
                <a:latin typeface="Aptos" panose="020B0004020202020204" pitchFamily="34" charset="0"/>
                <a:cs typeface="Arial" panose="020B0604020202020204" pitchFamily="34" charset="0"/>
              </a:rPr>
              <a:t> 3</a:t>
            </a:r>
            <a:r>
              <a:rPr lang="en-US" sz="6000" dirty="0">
                <a:latin typeface="Aptos" panose="020B0004020202020204" pitchFamily="34" charset="0"/>
                <a:cs typeface="Arial" panose="020B0604020202020204" pitchFamily="34" charset="0"/>
              </a:rPr>
              <a:t>, James H. Willig </a:t>
            </a:r>
            <a:r>
              <a:rPr lang="en-US" sz="6000" baseline="30000" dirty="0">
                <a:latin typeface="Aptos" panose="020B0004020202020204" pitchFamily="34" charset="0"/>
                <a:cs typeface="Arial" panose="020B0604020202020204" pitchFamily="34" charset="0"/>
              </a:rPr>
              <a:t>1</a:t>
            </a:r>
            <a:r>
              <a:rPr lang="en-US" sz="6000" dirty="0">
                <a:latin typeface="Aptos" panose="020B0004020202020204" pitchFamily="34" charset="0"/>
                <a:cs typeface="Arial" panose="020B0604020202020204" pitchFamily="34" charset="0"/>
              </a:rPr>
              <a:t>, James L. Raper </a:t>
            </a:r>
            <a:r>
              <a:rPr lang="en-US" sz="6000" baseline="30000" dirty="0">
                <a:latin typeface="Aptos" panose="020B0004020202020204" pitchFamily="34" charset="0"/>
                <a:cs typeface="Arial" panose="020B0604020202020204" pitchFamily="34" charset="0"/>
              </a:rPr>
              <a:t>1</a:t>
            </a:r>
            <a:r>
              <a:rPr lang="en-US" sz="6000" dirty="0">
                <a:latin typeface="Aptos" panose="020B0004020202020204" pitchFamily="34" charset="0"/>
                <a:cs typeface="Arial" panose="020B0604020202020204" pitchFamily="34" charset="0"/>
              </a:rPr>
              <a:t>,  and D. Scott Batey</a:t>
            </a:r>
            <a:r>
              <a:rPr lang="en-US" sz="6000" baseline="30000" dirty="0">
                <a:latin typeface="Aptos" panose="020B0004020202020204" pitchFamily="34" charset="0"/>
                <a:cs typeface="Arial" panose="020B0604020202020204" pitchFamily="34" charset="0"/>
              </a:rPr>
              <a:t>  3</a:t>
            </a:r>
            <a:r>
              <a:rPr lang="en-US" sz="6000" dirty="0">
                <a:latin typeface="Aptos" panose="020B0004020202020204" pitchFamily="34" charset="0"/>
                <a:cs typeface="Arial" panose="020B0604020202020204" pitchFamily="34" charset="0"/>
              </a:rPr>
              <a:t> </a:t>
            </a:r>
          </a:p>
        </p:txBody>
      </p:sp>
      <p:pic>
        <p:nvPicPr>
          <p:cNvPr id="52" name="Picture 51">
            <a:extLst>
              <a:ext uri="{FF2B5EF4-FFF2-40B4-BE49-F238E27FC236}">
                <a16:creationId xmlns:a16="http://schemas.microsoft.com/office/drawing/2014/main" id="{E9130945-7D10-E2CA-EDA5-AFD5C33726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26154" y="1226425"/>
            <a:ext cx="8229600" cy="875324"/>
          </a:xfrm>
          <a:prstGeom prst="rect">
            <a:avLst/>
          </a:prstGeom>
        </p:spPr>
      </p:pic>
      <p:pic>
        <p:nvPicPr>
          <p:cNvPr id="54" name="Picture 53">
            <a:extLst>
              <a:ext uri="{FF2B5EF4-FFF2-40B4-BE49-F238E27FC236}">
                <a16:creationId xmlns:a16="http://schemas.microsoft.com/office/drawing/2014/main" id="{D6BA9BBB-08C0-EA8C-4187-A0D9EB23F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21109" y="796906"/>
            <a:ext cx="8229600" cy="2241152"/>
          </a:xfrm>
          <a:prstGeom prst="rect">
            <a:avLst/>
          </a:prstGeom>
        </p:spPr>
      </p:pic>
      <p:sp>
        <p:nvSpPr>
          <p:cNvPr id="4" name="TextBox 3"/>
          <p:cNvSpPr txBox="1"/>
          <p:nvPr/>
        </p:nvSpPr>
        <p:spPr>
          <a:xfrm>
            <a:off x="46411926" y="3595757"/>
            <a:ext cx="2286000" cy="1200329"/>
          </a:xfrm>
          <a:prstGeom prst="rect">
            <a:avLst/>
          </a:prstGeom>
          <a:solidFill>
            <a:srgbClr val="FFFFFF"/>
          </a:solidFill>
        </p:spPr>
        <p:txBody>
          <a:bodyPr wrap="square" rtlCol="0">
            <a:spAutoFit/>
          </a:bodyPr>
          <a:lstStyle/>
          <a:p>
            <a:pPr algn="r"/>
            <a:r>
              <a:rPr lang="en-US" sz="7200" b="1" dirty="0">
                <a:solidFill>
                  <a:srgbClr val="006242"/>
                </a:solidFill>
                <a:latin typeface="Aptos Black" panose="020B0004020202020204" pitchFamily="34" charset="0"/>
                <a:cs typeface="Arial" panose="020B0604020202020204" pitchFamily="34" charset="0"/>
              </a:rPr>
              <a:t>915</a:t>
            </a:r>
            <a:endParaRPr lang="en-US" sz="6000" b="1" dirty="0">
              <a:solidFill>
                <a:srgbClr val="006242"/>
              </a:solidFill>
              <a:latin typeface="Aptos Black" panose="020B0004020202020204" pitchFamily="34" charset="0"/>
              <a:cs typeface="Arial" panose="020B0604020202020204" pitchFamily="34" charset="0"/>
            </a:endParaRPr>
          </a:p>
        </p:txBody>
      </p:sp>
      <p:pic>
        <p:nvPicPr>
          <p:cNvPr id="61" name="Picture 60">
            <a:extLst>
              <a:ext uri="{FF2B5EF4-FFF2-40B4-BE49-F238E27FC236}">
                <a16:creationId xmlns:a16="http://schemas.microsoft.com/office/drawing/2014/main" id="{50828B15-53A0-AF7B-F432-13A37B8D9307}"/>
              </a:ext>
            </a:extLst>
          </p:cNvPr>
          <p:cNvPicPr>
            <a:picLocks noChangeAspect="1"/>
          </p:cNvPicPr>
          <p:nvPr/>
        </p:nvPicPr>
        <p:blipFill>
          <a:blip r:embed="rId5"/>
          <a:stretch>
            <a:fillRect/>
          </a:stretch>
        </p:blipFill>
        <p:spPr>
          <a:xfrm>
            <a:off x="671959" y="10921755"/>
            <a:ext cx="15270480" cy="9554161"/>
          </a:xfrm>
          <a:prstGeom prst="rect">
            <a:avLst/>
          </a:prstGeom>
        </p:spPr>
      </p:pic>
      <p:sp>
        <p:nvSpPr>
          <p:cNvPr id="63" name="TextBox 62">
            <a:extLst>
              <a:ext uri="{FF2B5EF4-FFF2-40B4-BE49-F238E27FC236}">
                <a16:creationId xmlns:a16="http://schemas.microsoft.com/office/drawing/2014/main" id="{EB27E91D-67B9-AD35-4C5B-0431E556D764}"/>
              </a:ext>
            </a:extLst>
          </p:cNvPr>
          <p:cNvSpPr txBox="1"/>
          <p:nvPr/>
        </p:nvSpPr>
        <p:spPr>
          <a:xfrm flipH="1">
            <a:off x="33491630" y="4815793"/>
            <a:ext cx="12829032" cy="677108"/>
          </a:xfrm>
          <a:prstGeom prst="rect">
            <a:avLst/>
          </a:prstGeom>
          <a:noFill/>
          <a:ln w="76200">
            <a:noFill/>
          </a:ln>
        </p:spPr>
        <p:txBody>
          <a:bodyPr wrap="square" rtlCol="0">
            <a:spAutoFit/>
          </a:bodyPr>
          <a:lstStyle/>
          <a:p>
            <a:pPr marL="2840038" indent="-2840038"/>
            <a:r>
              <a:rPr lang="en-US" sz="3800" b="1" dirty="0">
                <a:latin typeface="Aptos" panose="020B0004020202020204" pitchFamily="34" charset="0"/>
                <a:ea typeface="Calibri" panose="020F0502020204030204" pitchFamily="34" charset="0"/>
                <a:cs typeface="Calibri" panose="020F0502020204030204" pitchFamily="34" charset="0"/>
              </a:rPr>
              <a:t>Figure 2a. </a:t>
            </a:r>
            <a:r>
              <a:rPr lang="en-US" sz="3800" dirty="0">
                <a:latin typeface="Aptos" panose="020B0004020202020204" pitchFamily="34" charset="0"/>
                <a:ea typeface="Calibri" panose="020F0502020204030204" pitchFamily="34" charset="0"/>
                <a:cs typeface="Calibri" panose="020F0502020204030204" pitchFamily="34" charset="0"/>
              </a:rPr>
              <a:t>ADI, Previously Established PWH</a:t>
            </a:r>
          </a:p>
        </p:txBody>
      </p:sp>
      <p:sp>
        <p:nvSpPr>
          <p:cNvPr id="64" name="TextBox 63">
            <a:extLst>
              <a:ext uri="{FF2B5EF4-FFF2-40B4-BE49-F238E27FC236}">
                <a16:creationId xmlns:a16="http://schemas.microsoft.com/office/drawing/2014/main" id="{7B5F1A28-7FE2-C965-A659-41E2FC6B131E}"/>
              </a:ext>
            </a:extLst>
          </p:cNvPr>
          <p:cNvSpPr txBox="1"/>
          <p:nvPr/>
        </p:nvSpPr>
        <p:spPr>
          <a:xfrm flipH="1">
            <a:off x="39787432" y="14934934"/>
            <a:ext cx="9144000" cy="677108"/>
          </a:xfrm>
          <a:prstGeom prst="rect">
            <a:avLst/>
          </a:prstGeom>
          <a:noFill/>
          <a:ln w="76200">
            <a:noFill/>
          </a:ln>
        </p:spPr>
        <p:txBody>
          <a:bodyPr wrap="square" rtlCol="0">
            <a:spAutoFit/>
          </a:bodyPr>
          <a:lstStyle/>
          <a:p>
            <a:pPr marL="2840038" indent="-2840038"/>
            <a:r>
              <a:rPr lang="en-US" sz="3800" b="1" dirty="0">
                <a:latin typeface="Aptos" panose="020B0004020202020204" pitchFamily="34" charset="0"/>
                <a:ea typeface="Calibri" panose="020F0502020204030204" pitchFamily="34" charset="0"/>
                <a:cs typeface="Calibri" panose="020F0502020204030204" pitchFamily="34" charset="0"/>
              </a:rPr>
              <a:t>Figure 2b. </a:t>
            </a:r>
            <a:r>
              <a:rPr lang="en-US" sz="3800" dirty="0">
                <a:latin typeface="Aptos" panose="020B0004020202020204" pitchFamily="34" charset="0"/>
                <a:ea typeface="Calibri" panose="020F0502020204030204" pitchFamily="34" charset="0"/>
                <a:cs typeface="Calibri" panose="020F0502020204030204" pitchFamily="34" charset="0"/>
              </a:rPr>
              <a:t>ADI, Newly Established PWH</a:t>
            </a:r>
          </a:p>
        </p:txBody>
      </p:sp>
      <p:graphicFrame>
        <p:nvGraphicFramePr>
          <p:cNvPr id="71" name="Table 70">
            <a:extLst>
              <a:ext uri="{FF2B5EF4-FFF2-40B4-BE49-F238E27FC236}">
                <a16:creationId xmlns:a16="http://schemas.microsoft.com/office/drawing/2014/main" id="{4D395F4C-B635-815A-3EDB-2AA1EC021397}"/>
              </a:ext>
            </a:extLst>
          </p:cNvPr>
          <p:cNvGraphicFramePr>
            <a:graphicFrameLocks noGrp="1"/>
          </p:cNvGraphicFramePr>
          <p:nvPr>
            <p:extLst>
              <p:ext uri="{D42A27DB-BD31-4B8C-83A1-F6EECF244321}">
                <p14:modId xmlns:p14="http://schemas.microsoft.com/office/powerpoint/2010/main" val="3448397540"/>
              </p:ext>
            </p:extLst>
          </p:nvPr>
        </p:nvGraphicFramePr>
        <p:xfrm>
          <a:off x="16989745" y="19249076"/>
          <a:ext cx="15453361" cy="6858000"/>
        </p:xfrm>
        <a:graphic>
          <a:graphicData uri="http://schemas.openxmlformats.org/drawingml/2006/table">
            <a:tbl>
              <a:tblPr firstRow="1" firstCol="1" bandRow="1"/>
              <a:tblGrid>
                <a:gridCol w="4194569">
                  <a:extLst>
                    <a:ext uri="{9D8B030D-6E8A-4147-A177-3AD203B41FA5}">
                      <a16:colId xmlns:a16="http://schemas.microsoft.com/office/drawing/2014/main" val="1864637123"/>
                    </a:ext>
                  </a:extLst>
                </a:gridCol>
                <a:gridCol w="2538018">
                  <a:extLst>
                    <a:ext uri="{9D8B030D-6E8A-4147-A177-3AD203B41FA5}">
                      <a16:colId xmlns:a16="http://schemas.microsoft.com/office/drawing/2014/main" val="1356673261"/>
                    </a:ext>
                  </a:extLst>
                </a:gridCol>
                <a:gridCol w="2991236">
                  <a:extLst>
                    <a:ext uri="{9D8B030D-6E8A-4147-A177-3AD203B41FA5}">
                      <a16:colId xmlns:a16="http://schemas.microsoft.com/office/drawing/2014/main" val="2013827981"/>
                    </a:ext>
                  </a:extLst>
                </a:gridCol>
                <a:gridCol w="2538018">
                  <a:extLst>
                    <a:ext uri="{9D8B030D-6E8A-4147-A177-3AD203B41FA5}">
                      <a16:colId xmlns:a16="http://schemas.microsoft.com/office/drawing/2014/main" val="4054314224"/>
                    </a:ext>
                  </a:extLst>
                </a:gridCol>
                <a:gridCol w="3191520">
                  <a:extLst>
                    <a:ext uri="{9D8B030D-6E8A-4147-A177-3AD203B41FA5}">
                      <a16:colId xmlns:a16="http://schemas.microsoft.com/office/drawing/2014/main" val="2113262815"/>
                    </a:ext>
                  </a:extLst>
                </a:gridCol>
              </a:tblGrid>
              <a:tr h="1463040">
                <a:tc gridSpan="5">
                  <a:txBody>
                    <a:bodyPr/>
                    <a:lstStyle/>
                    <a:p>
                      <a:pPr marL="2063750" marR="0" indent="-1881188" algn="l">
                        <a:spcBef>
                          <a:spcPts val="1200"/>
                        </a:spcBef>
                        <a:spcAft>
                          <a:spcPts val="1200"/>
                        </a:spcAft>
                        <a:buNone/>
                      </a:pPr>
                      <a:r>
                        <a:rPr lang="en-US" sz="3800" b="1" kern="100" dirty="0">
                          <a:effectLst/>
                          <a:latin typeface="Aptos" panose="020B0004020202020204" pitchFamily="34" charset="0"/>
                          <a:ea typeface="Aptos" panose="020B0004020202020204" pitchFamily="34" charset="0"/>
                          <a:cs typeface="Times New Roman" panose="02020603050405020304" pitchFamily="18" charset="0"/>
                        </a:rPr>
                        <a:t>Table 1. </a:t>
                      </a:r>
                      <a:r>
                        <a:rPr lang="en-US" sz="3800" b="0" kern="100" dirty="0">
                          <a:effectLst/>
                          <a:latin typeface="Aptos" panose="020B0004020202020204" pitchFamily="34" charset="0"/>
                          <a:ea typeface="Aptos" panose="020B0004020202020204" pitchFamily="34" charset="0"/>
                          <a:cs typeface="Times New Roman" panose="02020603050405020304" pitchFamily="18" charset="0"/>
                        </a:rPr>
                        <a:t>Multivariable analysis of RiC, stratified </a:t>
                      </a:r>
                      <a:r>
                        <a:rPr lang="en-US" sz="3800" b="0" dirty="0">
                          <a:solidFill>
                            <a:srgbClr val="000000"/>
                          </a:solidFill>
                          <a:latin typeface="Aptos" panose="020B0004020202020204" pitchFamily="34" charset="0"/>
                        </a:rPr>
                        <a:t>patient status at initial clinic visit</a:t>
                      </a:r>
                      <a:endParaRPr lang="en-US" sz="3800" b="0" kern="100" dirty="0">
                        <a:effectLst/>
                        <a:latin typeface="Aptos" panose="020B0004020202020204" pitchFamily="34" charset="0"/>
                        <a:ea typeface="Aptos" panose="020B0004020202020204" pitchFamily="34" charset="0"/>
                        <a:cs typeface="Times New Roman" panose="02020603050405020304" pitchFamily="18" charset="0"/>
                      </a:endParaRPr>
                    </a:p>
                  </a:txBody>
                  <a:tcPr marL="182880" marR="182880" marT="0" marB="0" anchor="ctr">
                    <a:lnL>
                      <a:noFill/>
                    </a:lnL>
                    <a:lnR w="12700" cmpd="sng">
                      <a:noFill/>
                      <a:prstDash val="soli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182880" marR="91440" algn="r">
                        <a:spcBef>
                          <a:spcPts val="1200"/>
                        </a:spcBef>
                        <a:spcAft>
                          <a:spcPts val="1200"/>
                        </a:spcAft>
                        <a:buNone/>
                      </a:pP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pPr marL="182880" marR="91440" algn="r">
                        <a:spcBef>
                          <a:spcPts val="1200"/>
                        </a:spcBef>
                        <a:spcAft>
                          <a:spcPts val="1200"/>
                        </a:spcAft>
                        <a:buNone/>
                      </a:pPr>
                      <a:endParaRPr lang="en-US" sz="24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extLst>
                  <a:ext uri="{0D108BD9-81ED-4DB2-BD59-A6C34878D82A}">
                    <a16:rowId xmlns:a16="http://schemas.microsoft.com/office/drawing/2014/main" val="3138362807"/>
                  </a:ext>
                </a:extLst>
              </a:tr>
              <a:tr h="731520">
                <a:tc>
                  <a:txBody>
                    <a:bodyPr/>
                    <a:lstStyle/>
                    <a:p>
                      <a:pPr marL="0" marR="0">
                        <a:spcBef>
                          <a:spcPts val="1200"/>
                        </a:spcBef>
                        <a:spcAft>
                          <a:spcPts val="1200"/>
                        </a:spcAft>
                        <a:buNone/>
                      </a:pPr>
                      <a:r>
                        <a:rPr lang="en-US" sz="3200" b="1" kern="100" dirty="0">
                          <a:effectLst/>
                          <a:latin typeface="Calibri" panose="020F0502020204030204" pitchFamily="34" charset="0"/>
                          <a:ea typeface="Aptos" panose="020B0004020202020204" pitchFamily="34" charset="0"/>
                          <a:cs typeface="Calibri" panose="020F0502020204030204" pitchFamily="34" charset="0"/>
                        </a:rPr>
                        <a:t> </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82880" marR="0" marT="0" marB="0" anchor="ctr">
                    <a:lnL>
                      <a:noFill/>
                    </a:lnL>
                    <a:lnR>
                      <a:noFill/>
                    </a:lnR>
                    <a:lnT w="12700" cap="flat" cmpd="sng" algn="ctr">
                      <a:solidFill>
                        <a:schemeClr val="tx1"/>
                      </a:solidFill>
                      <a:prstDash val="solid"/>
                      <a:round/>
                      <a:headEnd type="none" w="med" len="med"/>
                      <a:tailEnd type="none" w="med" len="med"/>
                    </a:lnT>
                    <a:lnB>
                      <a:noFill/>
                    </a:lnB>
                    <a:solidFill>
                      <a:schemeClr val="bg1"/>
                    </a:solidFill>
                  </a:tcPr>
                </a:tc>
                <a:tc gridSpan="2">
                  <a:txBody>
                    <a:bodyPr/>
                    <a:lstStyle/>
                    <a:p>
                      <a:pPr marL="182880" marR="91440" algn="r">
                        <a:spcBef>
                          <a:spcPts val="1200"/>
                        </a:spcBef>
                        <a:spcAft>
                          <a:spcPts val="1200"/>
                        </a:spcAft>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Previously Established</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gridSpan="2">
                  <a:txBody>
                    <a:bodyPr/>
                    <a:lstStyle/>
                    <a:p>
                      <a:pPr marL="182880" marR="91440" algn="r">
                        <a:spcBef>
                          <a:spcPts val="1200"/>
                        </a:spcBef>
                        <a:spcAft>
                          <a:spcPts val="1200"/>
                        </a:spcAft>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Newly Established</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182880" marT="0" marB="0" anchor="ctr">
                    <a:lnL>
                      <a:noFill/>
                    </a:lnL>
                    <a:lnR>
                      <a:noFill/>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2584134052"/>
                  </a:ext>
                </a:extLst>
              </a:tr>
              <a:tr h="1280160">
                <a:tc>
                  <a:txBody>
                    <a:bodyPr/>
                    <a:lstStyle/>
                    <a:p>
                      <a:pPr marL="0" marR="0">
                        <a:buNone/>
                      </a:pPr>
                      <a:r>
                        <a:rPr lang="en-US" sz="3200" b="1" kern="100" dirty="0">
                          <a:effectLst/>
                          <a:latin typeface="Calibri" panose="020F0502020204030204" pitchFamily="34" charset="0"/>
                          <a:ea typeface="Aptos" panose="020B0004020202020204" pitchFamily="34" charset="0"/>
                          <a:cs typeface="Calibri" panose="020F0502020204030204" pitchFamily="34" charset="0"/>
                        </a:rPr>
                        <a:t> </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82880" marR="0" marT="0" marB="0" anchor="ctr">
                    <a:lnL>
                      <a:noFill/>
                    </a:lnL>
                    <a:lnR>
                      <a:noFill/>
                    </a:lnR>
                    <a:lnT>
                      <a:noFill/>
                    </a:lnT>
                    <a:lnB w="19050" cap="flat" cmpd="dbl" algn="ctr">
                      <a:solidFill>
                        <a:srgbClr val="000000"/>
                      </a:solidFill>
                      <a:prstDash val="solid"/>
                      <a:round/>
                      <a:headEnd type="none" w="med" len="med"/>
                      <a:tailEnd type="none" w="med" len="med"/>
                    </a:lnB>
                    <a:solidFill>
                      <a:schemeClr val="bg1"/>
                    </a:solidFill>
                  </a:tcPr>
                </a:tc>
                <a:tc>
                  <a:txBody>
                    <a:bodyPr/>
                    <a:lstStyle/>
                    <a:p>
                      <a:pPr marL="0" marR="91440" algn="r">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Frequency  (Col. %)</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marL="0" marR="91440" algn="r">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Multivariable        aOR (95% CI)</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marL="0" marR="91440" algn="r">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Frequency  (Col. %)</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tc>
                  <a:txBody>
                    <a:bodyPr/>
                    <a:lstStyle/>
                    <a:p>
                      <a:pPr marL="182880" marR="91440" algn="r">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Multivariable        aOR (95% CI)</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182880" marT="0" marB="0" anchor="ctr">
                    <a:lnL>
                      <a:noFill/>
                    </a:lnL>
                    <a:lnR>
                      <a:noFill/>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239225791"/>
                  </a:ext>
                </a:extLst>
              </a:tr>
              <a:tr h="1188720">
                <a:tc>
                  <a:txBody>
                    <a:bodyPr/>
                    <a:lstStyle/>
                    <a:p>
                      <a:pPr marL="182880" marR="0">
                        <a:buNone/>
                      </a:pPr>
                      <a:r>
                        <a:rPr lang="en-US" sz="32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Neighborhood Deprivation</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82880" marR="0" marT="0" marB="0" anchor="ctr">
                    <a:lnL>
                      <a:noFill/>
                    </a:lnL>
                    <a:lnR>
                      <a:noFill/>
                    </a:lnR>
                    <a:lnT w="19050" cap="flat" cmpd="dbl" algn="ctr">
                      <a:solidFill>
                        <a:srgbClr val="000000"/>
                      </a:solidFill>
                      <a:prstDash val="solid"/>
                      <a:round/>
                      <a:headEnd type="none" w="med" len="med"/>
                      <a:tailEnd type="none" w="med" len="med"/>
                    </a:lnT>
                    <a:lnB>
                      <a:noFill/>
                    </a:lnB>
                    <a:solidFill>
                      <a:schemeClr val="bg1"/>
                    </a:solidFill>
                  </a:tcPr>
                </a:tc>
                <a:tc>
                  <a:txBody>
                    <a:bodyPr/>
                    <a:lstStyle/>
                    <a:p>
                      <a:pPr marL="182880" marR="91440" algn="r">
                        <a:buNone/>
                      </a:pPr>
                      <a:endParaRPr lang="en-US" sz="3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b">
                    <a:lnL>
                      <a:noFill/>
                    </a:lnL>
                    <a:lnR>
                      <a:noFill/>
                    </a:lnR>
                    <a:lnT w="19050" cap="flat" cmpd="dbl" algn="ctr">
                      <a:solidFill>
                        <a:srgbClr val="000000"/>
                      </a:solidFill>
                      <a:prstDash val="solid"/>
                      <a:round/>
                      <a:headEnd type="none" w="med" len="med"/>
                      <a:tailEnd type="none" w="med" len="med"/>
                    </a:lnT>
                    <a:lnB>
                      <a:noFill/>
                    </a:lnB>
                    <a:solidFill>
                      <a:schemeClr val="bg1"/>
                    </a:solidFill>
                  </a:tcPr>
                </a:tc>
                <a:tc>
                  <a:txBody>
                    <a:bodyPr/>
                    <a:lstStyle/>
                    <a:p>
                      <a:pPr marL="182880" marR="91440" algn="r">
                        <a:buNone/>
                      </a:pPr>
                      <a:endParaRPr lang="en-US" sz="30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endParaRPr>
                    </a:p>
                    <a:p>
                      <a:pPr marL="182880" marR="91440" algn="r">
                        <a:buNone/>
                      </a:pPr>
                      <a:r>
                        <a:rPr lang="en-US" sz="3000"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.66</a:t>
                      </a:r>
                      <a:endParaRPr lang="en-US" sz="3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b">
                    <a:lnL>
                      <a:noFill/>
                    </a:lnL>
                    <a:lnR>
                      <a:noFill/>
                    </a:lnR>
                    <a:lnT w="19050" cap="flat" cmpd="dbl" algn="ctr">
                      <a:solidFill>
                        <a:srgbClr val="000000"/>
                      </a:solidFill>
                      <a:prstDash val="solid"/>
                      <a:round/>
                      <a:headEnd type="none" w="med" len="med"/>
                      <a:tailEnd type="none" w="med" len="med"/>
                    </a:lnT>
                    <a:lnB>
                      <a:noFill/>
                    </a:lnB>
                    <a:solidFill>
                      <a:schemeClr val="bg1"/>
                    </a:solidFill>
                  </a:tcPr>
                </a:tc>
                <a:tc>
                  <a:txBody>
                    <a:bodyPr/>
                    <a:lstStyle/>
                    <a:p>
                      <a:pPr marL="182880" marR="91440" algn="r">
                        <a:buNone/>
                      </a:pPr>
                      <a:endParaRPr lang="en-US" sz="3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0" marT="0" marB="0" anchor="b">
                    <a:lnL>
                      <a:noFill/>
                    </a:lnL>
                    <a:lnR>
                      <a:noFill/>
                    </a:lnR>
                    <a:lnT w="19050" cap="flat" cmpd="dbl" algn="ctr">
                      <a:solidFill>
                        <a:srgbClr val="000000"/>
                      </a:solidFill>
                      <a:prstDash val="solid"/>
                      <a:round/>
                      <a:headEnd type="none" w="med" len="med"/>
                      <a:tailEnd type="none" w="med" len="med"/>
                    </a:lnT>
                    <a:lnB>
                      <a:noFill/>
                    </a:lnB>
                    <a:solidFill>
                      <a:schemeClr val="bg1"/>
                    </a:solidFill>
                  </a:tcPr>
                </a:tc>
                <a:tc>
                  <a:txBody>
                    <a:bodyPr/>
                    <a:lstStyle/>
                    <a:p>
                      <a:pPr marL="182880" marR="91440" algn="r">
                        <a:buNone/>
                      </a:pPr>
                      <a:r>
                        <a:rPr lang="en-US" sz="3000" b="1" kern="100" dirty="0">
                          <a:solidFill>
                            <a:srgbClr val="000000"/>
                          </a:solidFill>
                          <a:effectLst/>
                          <a:latin typeface="Calibri" panose="020F0502020204030204" pitchFamily="34" charset="0"/>
                          <a:ea typeface="Aptos" panose="020B0004020202020204" pitchFamily="34" charset="0"/>
                          <a:cs typeface="Calibri" panose="020F0502020204030204" pitchFamily="34" charset="0"/>
                        </a:rPr>
                        <a:t>.0068</a:t>
                      </a:r>
                      <a:endParaRPr lang="en-US" sz="30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0" marR="182880" marT="0" marB="0" anchor="b">
                    <a:lnL>
                      <a:noFill/>
                    </a:lnL>
                    <a:lnR>
                      <a:noFill/>
                    </a:lnR>
                    <a:lnT w="19050" cap="flat" cmpd="dbl" algn="ctr">
                      <a:solidFill>
                        <a:srgbClr val="000000"/>
                      </a:solidFill>
                      <a:prstDash val="solid"/>
                      <a:round/>
                      <a:headEnd type="none" w="med" len="med"/>
                      <a:tailEnd type="none" w="med" len="med"/>
                    </a:lnT>
                    <a:lnB>
                      <a:noFill/>
                    </a:lnB>
                    <a:solidFill>
                      <a:schemeClr val="bg1"/>
                    </a:solidFill>
                  </a:tcPr>
                </a:tc>
                <a:extLst>
                  <a:ext uri="{0D108BD9-81ED-4DB2-BD59-A6C34878D82A}">
                    <a16:rowId xmlns:a16="http://schemas.microsoft.com/office/drawing/2014/main" val="905720305"/>
                  </a:ext>
                </a:extLst>
              </a:tr>
              <a:tr h="731520">
                <a:tc>
                  <a:txBody>
                    <a:bodyPr/>
                    <a:lstStyle/>
                    <a:p>
                      <a:pPr marL="0" marR="182880" algn="r">
                        <a:buNone/>
                      </a:pPr>
                      <a:r>
                        <a:rPr lang="en-US" sz="3200" kern="100" dirty="0">
                          <a:effectLst/>
                          <a:latin typeface="Calibri" panose="020F0502020204030204" pitchFamily="34" charset="0"/>
                          <a:ea typeface="Aptos" panose="020B0004020202020204" pitchFamily="34" charset="0"/>
                          <a:cs typeface="Calibri" panose="020F0502020204030204" pitchFamily="34" charset="0"/>
                        </a:rPr>
                        <a:t>Low (ADI: 1-2)</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82880" marR="0" marT="0" marB="0">
                    <a:lnL>
                      <a:noFill/>
                    </a:lnL>
                    <a:lnR>
                      <a:noFill/>
                    </a:lnR>
                    <a:lnT>
                      <a:noFill/>
                    </a:lnT>
                    <a:lnB>
                      <a:noFill/>
                    </a:lnB>
                    <a:solidFill>
                      <a:schemeClr val="bg1"/>
                    </a:solidFill>
                  </a:tcPr>
                </a:tc>
                <a:tc>
                  <a:txBody>
                    <a:bodyPr/>
                    <a:lstStyle/>
                    <a:p>
                      <a:pPr marL="0" marR="91440" algn="r">
                        <a:lnSpc>
                          <a:spcPct val="115000"/>
                        </a:lnSpc>
                        <a:spcAft>
                          <a:spcPts val="300"/>
                        </a:spcAft>
                        <a:buNone/>
                      </a:pPr>
                      <a:r>
                        <a:rPr lang="en-US" sz="3000" kern="1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246 (19.7%)</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a:noFill/>
                    </a:lnB>
                    <a:solidFill>
                      <a:schemeClr val="bg1"/>
                    </a:solidFill>
                  </a:tcPr>
                </a:tc>
                <a:tc>
                  <a:txBody>
                    <a:bodyPr/>
                    <a:lstStyle/>
                    <a:p>
                      <a:pPr marL="0" marR="91440" algn="r">
                        <a:lnSpc>
                          <a:spcPct val="115000"/>
                        </a:lnSpc>
                        <a:spcAft>
                          <a:spcPts val="300"/>
                        </a:spcAft>
                        <a:buNone/>
                      </a:pPr>
                      <a:r>
                        <a:rPr lang="en-US" sz="30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Reference</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a:noFill/>
                    </a:lnB>
                    <a:solidFill>
                      <a:schemeClr val="bg1"/>
                    </a:solidFill>
                  </a:tcPr>
                </a:tc>
                <a:tc>
                  <a:txBody>
                    <a:bodyPr/>
                    <a:lstStyle/>
                    <a:p>
                      <a:pPr marL="0" marR="91440" algn="r">
                        <a:lnSpc>
                          <a:spcPct val="115000"/>
                        </a:lnSpc>
                        <a:spcAft>
                          <a:spcPts val="300"/>
                        </a:spcAft>
                        <a:buNone/>
                      </a:pPr>
                      <a:r>
                        <a:rPr lang="en-US" sz="3000" kern="1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400 (16.4%)</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a:noFill/>
                    </a:lnB>
                    <a:solidFill>
                      <a:schemeClr val="bg1"/>
                    </a:solidFill>
                  </a:tcPr>
                </a:tc>
                <a:tc>
                  <a:txBody>
                    <a:bodyPr/>
                    <a:lstStyle/>
                    <a:p>
                      <a:pPr marL="182880" marR="91440" algn="r">
                        <a:lnSpc>
                          <a:spcPct val="115000"/>
                        </a:lnSpc>
                        <a:spcAft>
                          <a:spcPts val="300"/>
                        </a:spcAft>
                        <a:buNone/>
                      </a:pPr>
                      <a:r>
                        <a:rPr lang="en-US" sz="3000" kern="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Reference</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182880" marT="0" marB="0">
                    <a:lnL>
                      <a:noFill/>
                    </a:lnL>
                    <a:lnR>
                      <a:noFill/>
                    </a:lnR>
                    <a:lnT>
                      <a:noFill/>
                    </a:lnT>
                    <a:lnB>
                      <a:noFill/>
                    </a:lnB>
                    <a:solidFill>
                      <a:schemeClr val="bg1"/>
                    </a:solidFill>
                  </a:tcPr>
                </a:tc>
                <a:extLst>
                  <a:ext uri="{0D108BD9-81ED-4DB2-BD59-A6C34878D82A}">
                    <a16:rowId xmlns:a16="http://schemas.microsoft.com/office/drawing/2014/main" val="1679800156"/>
                  </a:ext>
                </a:extLst>
              </a:tr>
              <a:tr h="731520">
                <a:tc>
                  <a:txBody>
                    <a:bodyPr/>
                    <a:lstStyle/>
                    <a:p>
                      <a:pPr marL="0" marR="182880" algn="r">
                        <a:buNone/>
                      </a:pPr>
                      <a:r>
                        <a:rPr lang="en-US" sz="3200" kern="100" dirty="0">
                          <a:effectLst/>
                          <a:latin typeface="Calibri" panose="020F0502020204030204" pitchFamily="34" charset="0"/>
                          <a:ea typeface="Aptos" panose="020B0004020202020204" pitchFamily="34" charset="0"/>
                          <a:cs typeface="Calibri" panose="020F0502020204030204" pitchFamily="34" charset="0"/>
                        </a:rPr>
                        <a:t>Intermediate (ADI: 3-8)</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82880" marR="0" marT="0" marB="0">
                    <a:lnL>
                      <a:noFill/>
                    </a:lnL>
                    <a:lnR>
                      <a:noFill/>
                    </a:lnR>
                    <a:lnT>
                      <a:noFill/>
                    </a:lnT>
                    <a:lnB>
                      <a:noFill/>
                    </a:lnB>
                    <a:solidFill>
                      <a:schemeClr val="bg1"/>
                    </a:solidFill>
                  </a:tcPr>
                </a:tc>
                <a:tc>
                  <a:txBody>
                    <a:bodyPr/>
                    <a:lstStyle/>
                    <a:p>
                      <a:pPr marL="0" marR="91440" algn="r">
                        <a:lnSpc>
                          <a:spcPct val="115000"/>
                        </a:lnSpc>
                        <a:spcAft>
                          <a:spcPts val="300"/>
                        </a:spcAft>
                        <a:buNone/>
                      </a:pPr>
                      <a:r>
                        <a:rPr lang="en-US" sz="3000" kern="1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553 (44.3%)</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a:noFill/>
                    </a:lnB>
                    <a:solidFill>
                      <a:schemeClr val="bg1"/>
                    </a:solidFill>
                  </a:tcPr>
                </a:tc>
                <a:tc>
                  <a:txBody>
                    <a:bodyPr/>
                    <a:lstStyle/>
                    <a:p>
                      <a:pPr marL="0" marR="91440" algn="r">
                        <a:lnSpc>
                          <a:spcPct val="115000"/>
                        </a:lnSpc>
                        <a:spcAft>
                          <a:spcPts val="300"/>
                        </a:spcAft>
                        <a:buNone/>
                      </a:pPr>
                      <a:r>
                        <a:rPr lang="en-US" sz="3000" kern="100" dirty="0">
                          <a:effectLst/>
                          <a:latin typeface="Calibri" panose="020F0502020204030204" pitchFamily="34" charset="0"/>
                          <a:ea typeface="Malgun Gothic" panose="020B0503020000020004" pitchFamily="34" charset="-127"/>
                          <a:cs typeface="Times New Roman" panose="02020603050405020304" pitchFamily="18" charset="0"/>
                        </a:rPr>
                        <a:t>1.27 (0.77, 2.09)</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a:noFill/>
                    </a:lnB>
                    <a:solidFill>
                      <a:schemeClr val="bg1"/>
                    </a:solidFill>
                  </a:tcPr>
                </a:tc>
                <a:tc>
                  <a:txBody>
                    <a:bodyPr/>
                    <a:lstStyle/>
                    <a:p>
                      <a:pPr marL="0" marR="91440" algn="r">
                        <a:lnSpc>
                          <a:spcPct val="115000"/>
                        </a:lnSpc>
                        <a:spcAft>
                          <a:spcPts val="300"/>
                        </a:spcAft>
                        <a:buNone/>
                      </a:pPr>
                      <a:r>
                        <a:rPr lang="en-US" sz="3000" kern="1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1137 (46.5%)</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a:noFill/>
                    </a:lnB>
                    <a:solidFill>
                      <a:schemeClr val="bg1"/>
                    </a:solidFill>
                  </a:tcPr>
                </a:tc>
                <a:tc>
                  <a:txBody>
                    <a:bodyPr/>
                    <a:lstStyle/>
                    <a:p>
                      <a:pPr marL="182880" marR="91440" algn="r">
                        <a:lnSpc>
                          <a:spcPct val="115000"/>
                        </a:lnSpc>
                        <a:spcAft>
                          <a:spcPts val="300"/>
                        </a:spcAft>
                        <a:buNone/>
                      </a:pPr>
                      <a:r>
                        <a:rPr lang="en-US" sz="3000" b="1" kern="100" dirty="0">
                          <a:effectLst/>
                          <a:latin typeface="Calibri" panose="020F0502020204030204" pitchFamily="34" charset="0"/>
                          <a:ea typeface="Malgun Gothic" panose="020B0503020000020004" pitchFamily="34" charset="-127"/>
                          <a:cs typeface="Times New Roman" panose="02020603050405020304" pitchFamily="18" charset="0"/>
                        </a:rPr>
                        <a:t>0.63 (0.43, 0.93)</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182880" marT="0" marB="0">
                    <a:lnL>
                      <a:noFill/>
                    </a:lnL>
                    <a:lnR>
                      <a:noFill/>
                    </a:lnR>
                    <a:lnT>
                      <a:noFill/>
                    </a:lnT>
                    <a:lnB>
                      <a:noFill/>
                    </a:lnB>
                    <a:solidFill>
                      <a:schemeClr val="bg1"/>
                    </a:solidFill>
                  </a:tcPr>
                </a:tc>
                <a:extLst>
                  <a:ext uri="{0D108BD9-81ED-4DB2-BD59-A6C34878D82A}">
                    <a16:rowId xmlns:a16="http://schemas.microsoft.com/office/drawing/2014/main" val="80192922"/>
                  </a:ext>
                </a:extLst>
              </a:tr>
              <a:tr h="731520">
                <a:tc>
                  <a:txBody>
                    <a:bodyPr/>
                    <a:lstStyle/>
                    <a:p>
                      <a:pPr marL="0" marR="182880" algn="r">
                        <a:buNone/>
                      </a:pPr>
                      <a:r>
                        <a:rPr lang="en-US" sz="3200" kern="100" dirty="0">
                          <a:effectLst/>
                          <a:latin typeface="Calibri" panose="020F0502020204030204" pitchFamily="34" charset="0"/>
                          <a:ea typeface="Aptos" panose="020B0004020202020204" pitchFamily="34" charset="0"/>
                          <a:cs typeface="Calibri" panose="020F0502020204030204" pitchFamily="34" charset="0"/>
                        </a:rPr>
                        <a:t>High (ADI: 9-10)</a:t>
                      </a:r>
                      <a:endParaRPr lang="en-US" sz="3200" kern="100" dirty="0">
                        <a:effectLst/>
                        <a:latin typeface="Calibri" panose="020F0502020204030204" pitchFamily="34" charset="0"/>
                        <a:ea typeface="Aptos" panose="020B0004020202020204" pitchFamily="34" charset="0"/>
                        <a:cs typeface="Times New Roman" panose="02020603050405020304" pitchFamily="18" charset="0"/>
                      </a:endParaRPr>
                    </a:p>
                  </a:txBody>
                  <a:tcPr marL="182880" marR="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91440" algn="r">
                        <a:lnSpc>
                          <a:spcPct val="115000"/>
                        </a:lnSpc>
                        <a:spcAft>
                          <a:spcPts val="800"/>
                        </a:spcAft>
                        <a:buNone/>
                      </a:pPr>
                      <a:r>
                        <a:rPr lang="en-US" sz="3000" kern="1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448 (35.9%)</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91440" algn="r">
                        <a:lnSpc>
                          <a:spcPct val="115000"/>
                        </a:lnSpc>
                        <a:spcAft>
                          <a:spcPts val="800"/>
                        </a:spcAft>
                        <a:buNone/>
                      </a:pPr>
                      <a:r>
                        <a:rPr lang="en-US" sz="3000" kern="100" dirty="0">
                          <a:effectLst/>
                          <a:latin typeface="Calibri" panose="020F0502020204030204" pitchFamily="34" charset="0"/>
                          <a:ea typeface="Malgun Gothic" panose="020B0503020000020004" pitchFamily="34" charset="-127"/>
                          <a:cs typeface="Times New Roman" panose="02020603050405020304" pitchFamily="18" charset="0"/>
                        </a:rPr>
                        <a:t>1.16 (0.66, 2.04)</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0" marR="91440" algn="r">
                        <a:lnSpc>
                          <a:spcPct val="115000"/>
                        </a:lnSpc>
                        <a:spcAft>
                          <a:spcPts val="800"/>
                        </a:spcAft>
                        <a:buNone/>
                      </a:pPr>
                      <a:r>
                        <a:rPr lang="en-US" sz="3000" kern="100" dirty="0">
                          <a:solidFill>
                            <a:srgbClr val="000000"/>
                          </a:solidFill>
                          <a:effectLst/>
                          <a:latin typeface="Calibri" panose="020F0502020204030204" pitchFamily="34" charset="0"/>
                          <a:ea typeface="Malgun Gothic" panose="020B0503020000020004" pitchFamily="34" charset="-127"/>
                          <a:cs typeface="Times New Roman" panose="02020603050405020304" pitchFamily="18" charset="0"/>
                        </a:rPr>
                        <a:t>908 (37.1%)</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tc>
                  <a:txBody>
                    <a:bodyPr/>
                    <a:lstStyle/>
                    <a:p>
                      <a:pPr marL="182880" marR="91440" algn="r">
                        <a:lnSpc>
                          <a:spcPct val="115000"/>
                        </a:lnSpc>
                        <a:spcAft>
                          <a:spcPts val="800"/>
                        </a:spcAft>
                        <a:buNone/>
                      </a:pPr>
                      <a:r>
                        <a:rPr lang="en-US" sz="3000" b="1" kern="100" dirty="0">
                          <a:effectLst/>
                          <a:latin typeface="Calibri" panose="020F0502020204030204" pitchFamily="34" charset="0"/>
                          <a:ea typeface="Malgun Gothic" panose="020B0503020000020004" pitchFamily="34" charset="-127"/>
                          <a:cs typeface="Times New Roman" panose="02020603050405020304" pitchFamily="18" charset="0"/>
                        </a:rPr>
                        <a:t>0.55 (0.37, 0.82)</a:t>
                      </a:r>
                      <a:endParaRPr lang="en-US" sz="3000" kern="100" dirty="0">
                        <a:effectLst/>
                        <a:latin typeface="Aptos" panose="020B0004020202020204" pitchFamily="34" charset="0"/>
                        <a:ea typeface="Malgun Gothic" panose="020B0503020000020004" pitchFamily="34" charset="-127"/>
                        <a:cs typeface="Times New Roman" panose="02020603050405020304" pitchFamily="18" charset="0"/>
                      </a:endParaRPr>
                    </a:p>
                  </a:txBody>
                  <a:tcPr marL="0" marR="182880" marT="0" marB="0">
                    <a:lnL>
                      <a:noFill/>
                    </a:lnL>
                    <a:lnR>
                      <a:noFill/>
                    </a:lnR>
                    <a:lnT>
                      <a:noFill/>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31697872"/>
                  </a:ext>
                </a:extLst>
              </a:tr>
            </a:tbl>
          </a:graphicData>
        </a:graphic>
      </p:graphicFrame>
      <p:sp>
        <p:nvSpPr>
          <p:cNvPr id="72" name="Rectangle 71">
            <a:extLst>
              <a:ext uri="{FF2B5EF4-FFF2-40B4-BE49-F238E27FC236}">
                <a16:creationId xmlns:a16="http://schemas.microsoft.com/office/drawing/2014/main" id="{2DBAD0A6-FF7F-333E-66A6-114C12B3204C}"/>
              </a:ext>
            </a:extLst>
          </p:cNvPr>
          <p:cNvSpPr/>
          <p:nvPr/>
        </p:nvSpPr>
        <p:spPr>
          <a:xfrm>
            <a:off x="25784398" y="26760478"/>
            <a:ext cx="6658708" cy="3600986"/>
          </a:xfrm>
          <a:prstGeom prst="rect">
            <a:avLst/>
          </a:prstGeom>
        </p:spPr>
        <p:txBody>
          <a:bodyPr wrap="square">
            <a:spAutoFit/>
          </a:bodyPr>
          <a:lstStyle/>
          <a:p>
            <a:pPr algn="r">
              <a:spcAft>
                <a:spcPts val="1200"/>
              </a:spcAft>
            </a:pPr>
            <a:r>
              <a:rPr lang="en-US" sz="3800" b="1" dirty="0">
                <a:solidFill>
                  <a:schemeClr val="bg1"/>
                </a:solidFill>
                <a:latin typeface="Aptos Black" panose="020B0004020202020204" pitchFamily="34" charset="0"/>
                <a:cs typeface="Arial" panose="020B0604020202020204" pitchFamily="34" charset="0"/>
              </a:rPr>
              <a:t>Acknowledgements</a:t>
            </a:r>
            <a:endParaRPr lang="en-US" sz="3800" b="1" cap="all" dirty="0">
              <a:solidFill>
                <a:schemeClr val="bg1"/>
              </a:solidFill>
              <a:latin typeface="Aptos Black" panose="020B0004020202020204" pitchFamily="34" charset="0"/>
              <a:cs typeface="Arial" panose="020B0604020202020204" pitchFamily="34" charset="0"/>
            </a:endParaRPr>
          </a:p>
          <a:p>
            <a:pPr algn="just"/>
            <a:r>
              <a:rPr lang="en-US" sz="3600" dirty="0">
                <a:solidFill>
                  <a:schemeClr val="bg1"/>
                </a:solidFill>
                <a:latin typeface="Aptos" panose="020B0004020202020204" pitchFamily="34" charset="0"/>
                <a:cs typeface="Arial" panose="020B0604020202020204" pitchFamily="34" charset="0"/>
              </a:rPr>
              <a:t>This research was supported by the University of Alabama at Birmingham College of Arts and  Sciences Interdisciplinary Team Award. </a:t>
            </a:r>
          </a:p>
        </p:txBody>
      </p:sp>
      <p:sp>
        <p:nvSpPr>
          <p:cNvPr id="73" name="Rectangle 72">
            <a:extLst>
              <a:ext uri="{FF2B5EF4-FFF2-40B4-BE49-F238E27FC236}">
                <a16:creationId xmlns:a16="http://schemas.microsoft.com/office/drawing/2014/main" id="{DF599F11-8E48-893E-BD0F-ACDBA40BCE11}"/>
              </a:ext>
            </a:extLst>
          </p:cNvPr>
          <p:cNvSpPr/>
          <p:nvPr/>
        </p:nvSpPr>
        <p:spPr>
          <a:xfrm>
            <a:off x="17174690" y="26760478"/>
            <a:ext cx="8243292" cy="3600986"/>
          </a:xfrm>
          <a:prstGeom prst="rect">
            <a:avLst/>
          </a:prstGeom>
        </p:spPr>
        <p:txBody>
          <a:bodyPr wrap="square">
            <a:spAutoFit/>
          </a:bodyPr>
          <a:lstStyle/>
          <a:p>
            <a:pPr algn="just">
              <a:spcAft>
                <a:spcPts val="1200"/>
              </a:spcAft>
            </a:pPr>
            <a:r>
              <a:rPr lang="en-US" sz="3800" b="1" dirty="0">
                <a:solidFill>
                  <a:schemeClr val="bg1"/>
                </a:solidFill>
                <a:latin typeface="Aptos Black" panose="020B0004020202020204" pitchFamily="34" charset="0"/>
                <a:cs typeface="Arial" panose="020B0604020202020204" pitchFamily="34" charset="0"/>
              </a:rPr>
              <a:t>Author Contact Information</a:t>
            </a:r>
            <a:endParaRPr lang="en-US" sz="3800" b="1" cap="all" dirty="0">
              <a:solidFill>
                <a:schemeClr val="bg1"/>
              </a:solidFill>
              <a:latin typeface="Aptos Black" panose="020B0004020202020204" pitchFamily="34" charset="0"/>
              <a:cs typeface="Arial" panose="020B0604020202020204" pitchFamily="34" charset="0"/>
            </a:endParaRPr>
          </a:p>
          <a:p>
            <a:pPr algn="just"/>
            <a:r>
              <a:rPr lang="en-US" sz="3600" dirty="0">
                <a:solidFill>
                  <a:schemeClr val="bg1"/>
                </a:solidFill>
                <a:latin typeface="Aptos" panose="020B0004020202020204" pitchFamily="34" charset="0"/>
                <a:cs typeface="Arial" panose="020B0604020202020204" pitchFamily="34" charset="0"/>
              </a:rPr>
              <a:t>John R. Bassler      	jbassle1@uab.edu</a:t>
            </a:r>
          </a:p>
          <a:p>
            <a:pPr algn="just"/>
            <a:r>
              <a:rPr lang="en-US" sz="3600" dirty="0">
                <a:solidFill>
                  <a:schemeClr val="bg1"/>
                </a:solidFill>
                <a:latin typeface="Aptos" panose="020B0004020202020204" pitchFamily="34" charset="0"/>
                <a:cs typeface="Arial" panose="020B0604020202020204" pitchFamily="34" charset="0"/>
              </a:rPr>
              <a:t>Yookyong Lee         	yoolee@uab.edu</a:t>
            </a:r>
          </a:p>
          <a:p>
            <a:pPr algn="just"/>
            <a:r>
              <a:rPr lang="en-US" sz="3600" dirty="0">
                <a:solidFill>
                  <a:schemeClr val="bg1"/>
                </a:solidFill>
                <a:latin typeface="Aptos" panose="020B0004020202020204" pitchFamily="34" charset="0"/>
                <a:cs typeface="Arial" panose="020B0604020202020204" pitchFamily="34" charset="0"/>
              </a:rPr>
              <a:t>Dylan B. Yates       	dyates@tulane.edu </a:t>
            </a:r>
          </a:p>
          <a:p>
            <a:pPr algn="just"/>
            <a:r>
              <a:rPr lang="en-US" sz="3600" dirty="0">
                <a:solidFill>
                  <a:schemeClr val="bg1"/>
                </a:solidFill>
                <a:latin typeface="Aptos" panose="020B0004020202020204" pitchFamily="34" charset="0"/>
                <a:cs typeface="Arial" panose="020B0604020202020204" pitchFamily="34" charset="0"/>
              </a:rPr>
              <a:t>Audrey Hai              	ahai@tulane.edu </a:t>
            </a:r>
          </a:p>
          <a:p>
            <a:pPr algn="just"/>
            <a:r>
              <a:rPr lang="en-US" sz="3600" dirty="0">
                <a:solidFill>
                  <a:schemeClr val="bg1"/>
                </a:solidFill>
                <a:latin typeface="Aptos" panose="020B0004020202020204" pitchFamily="34" charset="0"/>
                <a:cs typeface="Arial" panose="020B0604020202020204" pitchFamily="34" charset="0"/>
              </a:rPr>
              <a:t>D. Scott Batey       	dsbateu@tulane.edu </a:t>
            </a:r>
          </a:p>
        </p:txBody>
      </p:sp>
      <p:sp>
        <p:nvSpPr>
          <p:cNvPr id="74" name="TextBox 73">
            <a:extLst>
              <a:ext uri="{FF2B5EF4-FFF2-40B4-BE49-F238E27FC236}">
                <a16:creationId xmlns:a16="http://schemas.microsoft.com/office/drawing/2014/main" id="{14181BDE-3423-2CD2-AA35-6D5CE1E08DD0}"/>
              </a:ext>
            </a:extLst>
          </p:cNvPr>
          <p:cNvSpPr txBox="1"/>
          <p:nvPr/>
        </p:nvSpPr>
        <p:spPr>
          <a:xfrm>
            <a:off x="16989745" y="5264822"/>
            <a:ext cx="15270480" cy="13465225"/>
          </a:xfrm>
          <a:prstGeom prst="rect">
            <a:avLst/>
          </a:prstGeom>
          <a:noFill/>
        </p:spPr>
        <p:txBody>
          <a:bodyPr wrap="square" lIns="137160" rIns="137160" rtlCol="0">
            <a:spAutoFit/>
          </a:bodyPr>
          <a:lstStyle/>
          <a:p>
            <a:pPr algn="ctr" defTabSz="914400">
              <a:spcAft>
                <a:spcPts val="3000"/>
              </a:spcAft>
            </a:pPr>
            <a:r>
              <a:rPr lang="en-US" sz="8800" b="1" dirty="0">
                <a:solidFill>
                  <a:schemeClr val="bg1"/>
                </a:solidFill>
                <a:latin typeface="Aptos Black" panose="020B0004020202020204" pitchFamily="34" charset="0"/>
              </a:rPr>
              <a:t>Conclusions</a:t>
            </a:r>
            <a:endParaRPr lang="en-US" sz="9600" b="1" dirty="0">
              <a:solidFill>
                <a:schemeClr val="bg1"/>
              </a:solidFill>
              <a:latin typeface="Aptos Black" panose="020B0004020202020204" pitchFamily="34" charset="0"/>
            </a:endParaRPr>
          </a:p>
          <a:p>
            <a:pPr algn="just" defTabSz="914400">
              <a:spcAft>
                <a:spcPts val="3600"/>
              </a:spcAft>
            </a:pPr>
            <a:r>
              <a:rPr lang="en-US" sz="6600" b="1" dirty="0">
                <a:solidFill>
                  <a:schemeClr val="bg1"/>
                </a:solidFill>
                <a:latin typeface="Aptos" panose="02110004020202020204"/>
              </a:rPr>
              <a:t>For PWH newly established in HIV Care, neighborhood disadvantage (ADI ≥9) is significantly associated with lower rates of RiC, compared to neighborhoods with the lowest  levels of neighborhood deprivation (ADI </a:t>
            </a:r>
            <a:r>
              <a:rPr lang="en-US" sz="6600" b="1" dirty="0">
                <a:solidFill>
                  <a:schemeClr val="bg1"/>
                </a:solidFill>
                <a:latin typeface="Calibri" panose="020F0502020204030204" pitchFamily="34" charset="0"/>
                <a:ea typeface="Calibri" panose="020F0502020204030204" pitchFamily="34" charset="0"/>
                <a:cs typeface="Calibri" panose="020F0502020204030204" pitchFamily="34" charset="0"/>
              </a:rPr>
              <a:t>≤2)</a:t>
            </a:r>
          </a:p>
          <a:p>
            <a:pPr algn="just" defTabSz="914400"/>
            <a:r>
              <a:rPr lang="en-US" sz="6600" b="1" dirty="0">
                <a:solidFill>
                  <a:schemeClr val="bg1"/>
                </a:solidFill>
                <a:latin typeface="Aptos" panose="02110004020202020204"/>
              </a:rPr>
              <a:t>To advance equity in HIV care, targeted efforts are needed to disrupt the compounding effects of environmental disadvantage on care engagement and long-term health trajectories</a:t>
            </a:r>
          </a:p>
        </p:txBody>
      </p:sp>
      <p:grpSp>
        <p:nvGrpSpPr>
          <p:cNvPr id="75" name="Group 74">
            <a:extLst>
              <a:ext uri="{FF2B5EF4-FFF2-40B4-BE49-F238E27FC236}">
                <a16:creationId xmlns:a16="http://schemas.microsoft.com/office/drawing/2014/main" id="{59A08519-272F-7478-F8C9-32A5EA2EBABB}"/>
              </a:ext>
            </a:extLst>
          </p:cNvPr>
          <p:cNvGrpSpPr>
            <a:grpSpLocks noChangeAspect="1"/>
          </p:cNvGrpSpPr>
          <p:nvPr/>
        </p:nvGrpSpPr>
        <p:grpSpPr>
          <a:xfrm>
            <a:off x="33582223" y="5695554"/>
            <a:ext cx="15270480" cy="19156199"/>
            <a:chOff x="5627077" y="3619271"/>
            <a:chExt cx="18471556" cy="23170971"/>
          </a:xfrm>
        </p:grpSpPr>
        <p:pic>
          <p:nvPicPr>
            <p:cNvPr id="76" name="Picture 75" descr="A collage of different colored maps&#10;&#10;AI-generated content may be incorrect.">
              <a:extLst>
                <a:ext uri="{FF2B5EF4-FFF2-40B4-BE49-F238E27FC236}">
                  <a16:creationId xmlns:a16="http://schemas.microsoft.com/office/drawing/2014/main" id="{42BE70D5-6BB3-AB74-A4B9-BB3CE07887CD}"/>
                </a:ext>
              </a:extLst>
            </p:cNvPr>
            <p:cNvPicPr>
              <a:picLocks noChangeAspect="1"/>
            </p:cNvPicPr>
            <p:nvPr/>
          </p:nvPicPr>
          <p:blipFill>
            <a:blip r:embed="rId6">
              <a:extLst>
                <a:ext uri="{28A0092B-C50C-407E-A947-70E740481C1C}">
                  <a14:useLocalDpi xmlns:a14="http://schemas.microsoft.com/office/drawing/2010/main" val="0"/>
                </a:ext>
              </a:extLst>
            </a:blip>
            <a:srcRect l="32424" t="2278" r="39541" b="51494"/>
            <a:stretch>
              <a:fillRect/>
            </a:stretch>
          </p:blipFill>
          <p:spPr>
            <a:xfrm>
              <a:off x="5627077" y="3619271"/>
              <a:ext cx="10972800" cy="10985536"/>
            </a:xfrm>
            <a:prstGeom prst="rect">
              <a:avLst/>
            </a:prstGeom>
            <a:ln w="76200">
              <a:solidFill>
                <a:schemeClr val="tx1"/>
              </a:solidFill>
            </a:ln>
          </p:spPr>
        </p:pic>
        <p:pic>
          <p:nvPicPr>
            <p:cNvPr id="77" name="Picture 76" descr="A collage of different colored maps&#10;&#10;AI-generated content may be incorrect.">
              <a:extLst>
                <a:ext uri="{FF2B5EF4-FFF2-40B4-BE49-F238E27FC236}">
                  <a16:creationId xmlns:a16="http://schemas.microsoft.com/office/drawing/2014/main" id="{0115C8B3-D166-1F57-795B-3FA2A72D5F11}"/>
                </a:ext>
              </a:extLst>
            </p:cNvPr>
            <p:cNvPicPr>
              <a:picLocks noChangeAspect="1"/>
            </p:cNvPicPr>
            <p:nvPr/>
          </p:nvPicPr>
          <p:blipFill>
            <a:blip r:embed="rId6">
              <a:extLst>
                <a:ext uri="{28A0092B-C50C-407E-A947-70E740481C1C}">
                  <a14:useLocalDpi xmlns:a14="http://schemas.microsoft.com/office/drawing/2010/main" val="0"/>
                </a:ext>
              </a:extLst>
            </a:blip>
            <a:srcRect l="32283" t="52857" r="39682" b="913"/>
            <a:stretch>
              <a:fillRect/>
            </a:stretch>
          </p:blipFill>
          <p:spPr>
            <a:xfrm>
              <a:off x="13125431" y="15804307"/>
              <a:ext cx="10973202" cy="10985935"/>
            </a:xfrm>
            <a:prstGeom prst="rect">
              <a:avLst/>
            </a:prstGeom>
            <a:ln w="76200">
              <a:solidFill>
                <a:schemeClr val="tx1"/>
              </a:solidFill>
            </a:ln>
          </p:spPr>
        </p:pic>
        <p:pic>
          <p:nvPicPr>
            <p:cNvPr id="78" name="Picture 77" descr="A collage of different colored maps&#10;&#10;AI-generated content may be incorrect.">
              <a:extLst>
                <a:ext uri="{FF2B5EF4-FFF2-40B4-BE49-F238E27FC236}">
                  <a16:creationId xmlns:a16="http://schemas.microsoft.com/office/drawing/2014/main" id="{CA685EEC-EF36-40DC-F5A5-3B0190E36132}"/>
                </a:ext>
              </a:extLst>
            </p:cNvPr>
            <p:cNvPicPr>
              <a:picLocks noChangeAspect="1"/>
            </p:cNvPicPr>
            <p:nvPr/>
          </p:nvPicPr>
          <p:blipFill>
            <a:blip r:embed="rId7">
              <a:extLst>
                <a:ext uri="{28A0092B-C50C-407E-A947-70E740481C1C}">
                  <a14:useLocalDpi xmlns:a14="http://schemas.microsoft.com/office/drawing/2010/main" val="0"/>
                </a:ext>
              </a:extLst>
            </a:blip>
            <a:srcRect l="5674" t="51681" r="75201"/>
            <a:stretch>
              <a:fillRect/>
            </a:stretch>
          </p:blipFill>
          <p:spPr>
            <a:xfrm>
              <a:off x="17894595" y="4345509"/>
              <a:ext cx="6201626" cy="9511950"/>
            </a:xfrm>
            <a:prstGeom prst="rect">
              <a:avLst/>
            </a:prstGeom>
            <a:ln w="76200">
              <a:noFill/>
            </a:ln>
          </p:spPr>
        </p:pic>
      </p:grpSp>
    </p:spTree>
    <p:extLst>
      <p:ext uri="{BB962C8B-B14F-4D97-AF65-F5344CB8AC3E}">
        <p14:creationId xmlns:p14="http://schemas.microsoft.com/office/powerpoint/2010/main" val="42528457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I Poster PowerPointTemplate" id="{D1A5D400-EFD4-460F-AC14-34B99A381677}" vid="{E4E7F868-5AD6-4C89-B349-939F0783FBB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1017</TotalTime>
  <Words>1212</Words>
  <Application>Microsoft Office PowerPoint</Application>
  <PresentationFormat>Custom</PresentationFormat>
  <Paragraphs>88</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Wingdings</vt:lpstr>
      <vt:lpstr>Aptos</vt:lpstr>
      <vt:lpstr>Calibri</vt:lpstr>
      <vt:lpstr>Aptos Black</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1. Correct fonts won’t load until you open this in PowerPoint (e.g., if you’re previewing this in your browser it’ll look uglier than it actually is).  2. Generate QR codes here: https://www.qrcode-monkey.com/</dc:title>
  <dc:creator>Morrison, Mike</dc:creator>
  <cp:lastModifiedBy>John Bassler</cp:lastModifiedBy>
  <cp:revision>74</cp:revision>
  <cp:lastPrinted>2019-09-17T15:52:02Z</cp:lastPrinted>
  <dcterms:created xsi:type="dcterms:W3CDTF">2019-07-02T13:39:34Z</dcterms:created>
  <dcterms:modified xsi:type="dcterms:W3CDTF">2026-08-24T21:15:31Z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e7542bc-63e5-412b-b0a0-d9586028a7d0_Enabled">
    <vt:lpwstr>true</vt:lpwstr>
  </property>
  <property fmtid="{D5CDD505-2E9C-101B-9397-08002B2CF9AE}" pid="3" name="MSIP_Label_ae7542bc-63e5-412b-b0a0-d9586028a7d0_SetDate">
    <vt:lpwstr>2025-11-13T16:36:26Z</vt:lpwstr>
  </property>
  <property fmtid="{D5CDD505-2E9C-101B-9397-08002B2CF9AE}" pid="4" name="MSIP_Label_ae7542bc-63e5-412b-b0a0-d9586028a7d0_Method">
    <vt:lpwstr>Standard</vt:lpwstr>
  </property>
  <property fmtid="{D5CDD505-2E9C-101B-9397-08002B2CF9AE}" pid="5" name="MSIP_Label_ae7542bc-63e5-412b-b0a0-d9586028a7d0_Name">
    <vt:lpwstr>Sensitive</vt:lpwstr>
  </property>
  <property fmtid="{D5CDD505-2E9C-101B-9397-08002B2CF9AE}" pid="6" name="MSIP_Label_ae7542bc-63e5-412b-b0a0-d9586028a7d0_SiteId">
    <vt:lpwstr>d8999fe4-76af-40b3-b435-1d8977abc08c</vt:lpwstr>
  </property>
  <property fmtid="{D5CDD505-2E9C-101B-9397-08002B2CF9AE}" pid="7" name="MSIP_Label_ae7542bc-63e5-412b-b0a0-d9586028a7d0_ActionId">
    <vt:lpwstr>41e8f2c6-5e14-4925-b69b-729f343079f9</vt:lpwstr>
  </property>
  <property fmtid="{D5CDD505-2E9C-101B-9397-08002B2CF9AE}" pid="8" name="MSIP_Label_ae7542bc-63e5-412b-b0a0-d9586028a7d0_ContentBits">
    <vt:lpwstr>0</vt:lpwstr>
  </property>
  <property fmtid="{D5CDD505-2E9C-101B-9397-08002B2CF9AE}" pid="9" name="MSIP_Label_ae7542bc-63e5-412b-b0a0-d9586028a7d0_Tag">
    <vt:lpwstr>10, 3, 0, 1</vt:lpwstr>
  </property>
</Properties>
</file>